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9" r:id="rId3"/>
    <p:sldId id="257" r:id="rId4"/>
    <p:sldId id="258" r:id="rId5"/>
    <p:sldId id="260" r:id="rId6"/>
    <p:sldId id="261" r:id="rId7"/>
    <p:sldId id="264" r:id="rId8"/>
    <p:sldId id="267" r:id="rId9"/>
    <p:sldId id="265" r:id="rId10"/>
    <p:sldId id="268" r:id="rId11"/>
    <p:sldId id="269" r:id="rId12"/>
    <p:sldId id="270" r:id="rId13"/>
    <p:sldId id="272" r:id="rId14"/>
    <p:sldId id="274" r:id="rId15"/>
    <p:sldId id="275" r:id="rId16"/>
    <p:sldId id="273" r:id="rId17"/>
    <p:sldId id="276" r:id="rId18"/>
    <p:sldId id="282" r:id="rId19"/>
    <p:sldId id="277" r:id="rId20"/>
    <p:sldId id="283" r:id="rId21"/>
    <p:sldId id="284" r:id="rId22"/>
    <p:sldId id="285" r:id="rId23"/>
    <p:sldId id="286" r:id="rId24"/>
    <p:sldId id="288"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B5EEC46-2349-4BAB-BCD1-948449E5AAE5}">
          <p14:sldIdLst>
            <p14:sldId id="256"/>
          </p14:sldIdLst>
        </p14:section>
        <p14:section name="Intro" id="{C308E89B-7FB8-4F10-B1B5-D7D033DC69A4}">
          <p14:sldIdLst>
            <p14:sldId id="259"/>
            <p14:sldId id="257"/>
            <p14:sldId id="258"/>
            <p14:sldId id="260"/>
          </p14:sldIdLst>
        </p14:section>
        <p14:section name="Project_1" id="{311ACEFA-F3BD-4D13-BD68-39F1EA908351}">
          <p14:sldIdLst>
            <p14:sldId id="261"/>
            <p14:sldId id="264"/>
            <p14:sldId id="267"/>
            <p14:sldId id="265"/>
          </p14:sldIdLst>
        </p14:section>
        <p14:section name="Project_2" id="{9CD6F4B3-A0F0-4D88-BEE8-405311C86328}">
          <p14:sldIdLst>
            <p14:sldId id="268"/>
            <p14:sldId id="269"/>
            <p14:sldId id="270"/>
            <p14:sldId id="272"/>
            <p14:sldId id="274"/>
            <p14:sldId id="275"/>
            <p14:sldId id="273"/>
            <p14:sldId id="276"/>
          </p14:sldIdLst>
        </p14:section>
        <p14:section name="Project_3" id="{95C1A3F1-FF8E-432F-A1EC-885994F71AB3}">
          <p14:sldIdLst>
            <p14:sldId id="282"/>
            <p14:sldId id="277"/>
            <p14:sldId id="283"/>
            <p14:sldId id="284"/>
            <p14:sldId id="285"/>
          </p14:sldIdLst>
        </p14:section>
        <p14:section name="Close" id="{696957EB-4667-445C-95D5-1EFE9448B4A6}">
          <p14:sldIdLst>
            <p14:sldId id="286"/>
            <p14:sldId id="288"/>
          </p14:sldIdLst>
        </p14:section>
        <p14:section name="View the presentation" id="{7A535076-BD4E-4135-9940-A4D16224D731}">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90E68-DE24-4B02-84E5-211893218C01}" v="3" dt="2020-12-05T22:42:58.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60"/>
  </p:normalViewPr>
  <p:slideViewPr>
    <p:cSldViewPr snapToGrid="0">
      <p:cViewPr varScale="1">
        <p:scale>
          <a:sx n="86" d="100"/>
          <a:sy n="86" d="100"/>
        </p:scale>
        <p:origin x="58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Vogel" userId="2102e8b5a8009e75" providerId="LiveId" clId="{50A90E68-DE24-4B02-84E5-211893218C01}"/>
    <pc:docChg chg="undo custSel addSld delSld modSld addSection modSection">
      <pc:chgData name="Kevin Vogel" userId="2102e8b5a8009e75" providerId="LiveId" clId="{50A90E68-DE24-4B02-84E5-211893218C01}" dt="2020-12-05T22:44:12.019" v="158" actId="17846"/>
      <pc:docMkLst>
        <pc:docMk/>
      </pc:docMkLst>
      <pc:sldChg chg="modSp mod">
        <pc:chgData name="Kevin Vogel" userId="2102e8b5a8009e75" providerId="LiveId" clId="{50A90E68-DE24-4B02-84E5-211893218C01}" dt="2020-12-05T21:49:56.368" v="132" actId="20577"/>
        <pc:sldMkLst>
          <pc:docMk/>
          <pc:sldMk cId="407605756" sldId="261"/>
        </pc:sldMkLst>
        <pc:graphicFrameChg chg="modGraphic">
          <ac:chgData name="Kevin Vogel" userId="2102e8b5a8009e75" providerId="LiveId" clId="{50A90E68-DE24-4B02-84E5-211893218C01}" dt="2020-12-05T21:49:56.368" v="132" actId="20577"/>
          <ac:graphicFrameMkLst>
            <pc:docMk/>
            <pc:sldMk cId="407605756" sldId="261"/>
            <ac:graphicFrameMk id="7" creationId="{27AA1C71-7C20-43AF-8B5D-4326406CA2C4}"/>
          </ac:graphicFrameMkLst>
        </pc:graphicFrameChg>
      </pc:sldChg>
      <pc:sldChg chg="modSp mod">
        <pc:chgData name="Kevin Vogel" userId="2102e8b5a8009e75" providerId="LiveId" clId="{50A90E68-DE24-4B02-84E5-211893218C01}" dt="2020-12-05T21:34:00.055" v="109" actId="6549"/>
        <pc:sldMkLst>
          <pc:docMk/>
          <pc:sldMk cId="1635801043" sldId="283"/>
        </pc:sldMkLst>
        <pc:spChg chg="mod">
          <ac:chgData name="Kevin Vogel" userId="2102e8b5a8009e75" providerId="LiveId" clId="{50A90E68-DE24-4B02-84E5-211893218C01}" dt="2020-12-05T21:34:00.055" v="109" actId="6549"/>
          <ac:spMkLst>
            <pc:docMk/>
            <pc:sldMk cId="1635801043" sldId="283"/>
            <ac:spMk id="4" creationId="{6A1E1162-A6BF-45B0-AE76-7484FB5C84E3}"/>
          </ac:spMkLst>
        </pc:spChg>
      </pc:sldChg>
      <pc:sldChg chg="modSp mod">
        <pc:chgData name="Kevin Vogel" userId="2102e8b5a8009e75" providerId="LiveId" clId="{50A90E68-DE24-4B02-84E5-211893218C01}" dt="2020-12-05T21:34:29.612" v="112" actId="108"/>
        <pc:sldMkLst>
          <pc:docMk/>
          <pc:sldMk cId="198980286" sldId="284"/>
        </pc:sldMkLst>
        <pc:spChg chg="mod">
          <ac:chgData name="Kevin Vogel" userId="2102e8b5a8009e75" providerId="LiveId" clId="{50A90E68-DE24-4B02-84E5-211893218C01}" dt="2020-12-05T21:34:29.612" v="112" actId="108"/>
          <ac:spMkLst>
            <pc:docMk/>
            <pc:sldMk cId="198980286" sldId="284"/>
            <ac:spMk id="4" creationId="{6A1E1162-A6BF-45B0-AE76-7484FB5C84E3}"/>
          </ac:spMkLst>
        </pc:spChg>
      </pc:sldChg>
      <pc:sldChg chg="modSp mod">
        <pc:chgData name="Kevin Vogel" userId="2102e8b5a8009e75" providerId="LiveId" clId="{50A90E68-DE24-4B02-84E5-211893218C01}" dt="2020-12-05T15:44:04.074" v="36" actId="20577"/>
        <pc:sldMkLst>
          <pc:docMk/>
          <pc:sldMk cId="1713909621" sldId="286"/>
        </pc:sldMkLst>
        <pc:spChg chg="mod">
          <ac:chgData name="Kevin Vogel" userId="2102e8b5a8009e75" providerId="LiveId" clId="{50A90E68-DE24-4B02-84E5-211893218C01}" dt="2020-12-05T15:44:04.074" v="36" actId="20577"/>
          <ac:spMkLst>
            <pc:docMk/>
            <pc:sldMk cId="1713909621" sldId="286"/>
            <ac:spMk id="2" creationId="{0AB17AB2-D53F-4133-854A-ADC5CB8359CF}"/>
          </ac:spMkLst>
        </pc:spChg>
      </pc:sldChg>
      <pc:sldChg chg="add del">
        <pc:chgData name="Kevin Vogel" userId="2102e8b5a8009e75" providerId="LiveId" clId="{50A90E68-DE24-4B02-84E5-211893218C01}" dt="2020-12-05T21:32:59.271" v="39" actId="47"/>
        <pc:sldMkLst>
          <pc:docMk/>
          <pc:sldMk cId="1468341222" sldId="287"/>
        </pc:sldMkLst>
      </pc:sldChg>
      <pc:sldChg chg="add setBg">
        <pc:chgData name="Kevin Vogel" userId="2102e8b5a8009e75" providerId="LiveId" clId="{50A90E68-DE24-4B02-84E5-211893218C01}" dt="2020-12-05T21:32:57.450" v="38"/>
        <pc:sldMkLst>
          <pc:docMk/>
          <pc:sldMk cId="2846518823" sldId="288"/>
        </pc:sldMkLst>
      </pc:sldChg>
      <pc:sldChg chg="modSp new mod">
        <pc:chgData name="Kevin Vogel" userId="2102e8b5a8009e75" providerId="LiveId" clId="{50A90E68-DE24-4B02-84E5-211893218C01}" dt="2020-12-05T22:42:34.787" v="155" actId="20577"/>
        <pc:sldMkLst>
          <pc:docMk/>
          <pc:sldMk cId="1946643260" sldId="289"/>
        </pc:sldMkLst>
        <pc:spChg chg="mod">
          <ac:chgData name="Kevin Vogel" userId="2102e8b5a8009e75" providerId="LiveId" clId="{50A90E68-DE24-4B02-84E5-211893218C01}" dt="2020-12-05T22:42:34.787" v="155" actId="20577"/>
          <ac:spMkLst>
            <pc:docMk/>
            <pc:sldMk cId="1946643260" sldId="289"/>
            <ac:spMk id="2" creationId="{C868BFA6-01B9-470C-93FA-C4A7A442F3F1}"/>
          </ac:spMkLst>
        </pc:spChg>
        <pc:spChg chg="mod">
          <ac:chgData name="Kevin Vogel" userId="2102e8b5a8009e75" providerId="LiveId" clId="{50A90E68-DE24-4B02-84E5-211893218C01}" dt="2020-12-05T22:42:28.177" v="134"/>
          <ac:spMkLst>
            <pc:docMk/>
            <pc:sldMk cId="1946643260" sldId="289"/>
            <ac:spMk id="3" creationId="{17909C9E-DAE4-4A0A-9D3C-77D851C1A60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13CF306-475B-4FB4-A25F-BC722FB650F2}" type="datetimeFigureOut">
              <a:rPr lang="en-US" smtClean="0"/>
              <a:t>2020-12-05</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73DECF2-0E73-4B81-91B1-198257AF2B89}" type="slidenum">
              <a:rPr lang="en-US" smtClean="0"/>
              <a:t>‹#›</a:t>
            </a:fld>
            <a:endParaRPr lang="en-US"/>
          </a:p>
        </p:txBody>
      </p:sp>
    </p:spTree>
    <p:extLst>
      <p:ext uri="{BB962C8B-B14F-4D97-AF65-F5344CB8AC3E}">
        <p14:creationId xmlns:p14="http://schemas.microsoft.com/office/powerpoint/2010/main" val="118036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CF306-475B-4FB4-A25F-BC722FB650F2}" type="datetimeFigureOut">
              <a:rPr lang="en-US" smtClean="0"/>
              <a:t>2020-12-05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288693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CF306-475B-4FB4-A25F-BC722FB650F2}" type="datetimeFigureOut">
              <a:rPr lang="en-US" smtClean="0"/>
              <a:t>2020-12-05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34707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CF306-475B-4FB4-A25F-BC722FB650F2}" type="datetimeFigureOut">
              <a:rPr lang="en-US" smtClean="0"/>
              <a:t>2020-12-05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232248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3CF306-475B-4FB4-A25F-BC722FB650F2}" type="datetimeFigureOut">
              <a:rPr lang="en-US" smtClean="0"/>
              <a:t>2020-12-05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70139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3CF306-475B-4FB4-A25F-BC722FB650F2}" type="datetimeFigureOut">
              <a:rPr lang="en-US" smtClean="0"/>
              <a:t>2020-12-05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262638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3CF306-475B-4FB4-A25F-BC722FB650F2}" type="datetimeFigureOut">
              <a:rPr lang="en-US" smtClean="0"/>
              <a:t>2020-12-05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356248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3CF306-475B-4FB4-A25F-BC722FB650F2}" type="datetimeFigureOut">
              <a:rPr lang="en-US" smtClean="0"/>
              <a:t>2020-12-05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1434997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3CF306-475B-4FB4-A25F-BC722FB650F2}" type="datetimeFigureOut">
              <a:rPr lang="en-US" smtClean="0"/>
              <a:t>2020-12-05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DECF2-0E73-4B81-91B1-198257AF2B89}" type="slidenum">
              <a:rPr lang="en-US" smtClean="0"/>
              <a:t>‹#›</a:t>
            </a:fld>
            <a:endParaRPr lang="en-US"/>
          </a:p>
        </p:txBody>
      </p:sp>
    </p:spTree>
    <p:extLst>
      <p:ext uri="{BB962C8B-B14F-4D97-AF65-F5344CB8AC3E}">
        <p14:creationId xmlns:p14="http://schemas.microsoft.com/office/powerpoint/2010/main" val="106799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E13CF306-475B-4FB4-A25F-BC722FB650F2}" type="datetimeFigureOut">
              <a:rPr lang="en-US" smtClean="0"/>
              <a:t>2020-12-05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73DECF2-0E73-4B81-91B1-198257AF2B89}" type="slidenum">
              <a:rPr lang="en-US" smtClean="0"/>
              <a:t>‹#›</a:t>
            </a:fld>
            <a:endParaRPr lang="en-US"/>
          </a:p>
        </p:txBody>
      </p:sp>
    </p:spTree>
    <p:extLst>
      <p:ext uri="{BB962C8B-B14F-4D97-AF65-F5344CB8AC3E}">
        <p14:creationId xmlns:p14="http://schemas.microsoft.com/office/powerpoint/2010/main" val="3929963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E13CF306-475B-4FB4-A25F-BC722FB650F2}" type="datetimeFigureOut">
              <a:rPr lang="en-US" smtClean="0"/>
              <a:t>2020-12-05</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73DECF2-0E73-4B81-91B1-198257AF2B89}" type="slidenum">
              <a:rPr lang="en-US" smtClean="0"/>
              <a:t>‹#›</a:t>
            </a:fld>
            <a:endParaRPr lang="en-US"/>
          </a:p>
        </p:txBody>
      </p:sp>
    </p:spTree>
    <p:extLst>
      <p:ext uri="{BB962C8B-B14F-4D97-AF65-F5344CB8AC3E}">
        <p14:creationId xmlns:p14="http://schemas.microsoft.com/office/powerpoint/2010/main" val="19603455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13CF306-475B-4FB4-A25F-BC722FB650F2}" type="datetimeFigureOut">
              <a:rPr lang="en-US" smtClean="0"/>
              <a:t>2020-12-05</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73DECF2-0E73-4B81-91B1-198257AF2B89}" type="slidenum">
              <a:rPr lang="en-US" smtClean="0"/>
              <a:t>‹#›</a:t>
            </a:fld>
            <a:endParaRPr lang="en-US"/>
          </a:p>
        </p:txBody>
      </p:sp>
    </p:spTree>
    <p:extLst>
      <p:ext uri="{BB962C8B-B14F-4D97-AF65-F5344CB8AC3E}">
        <p14:creationId xmlns:p14="http://schemas.microsoft.com/office/powerpoint/2010/main" val="13979332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1drv.ms/v/s!AnWeAKi16AIhhaMyd_-dnPEUS96s_g?e=mJIE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7676BA63-5201-43EE-8108-31291543233F}"/>
              </a:ext>
            </a:extLst>
          </p:cNvPr>
          <p:cNvPicPr>
            <a:picLocks noChangeAspect="1"/>
          </p:cNvPicPr>
          <p:nvPr/>
        </p:nvPicPr>
        <p:blipFill rotWithShape="1">
          <a:blip r:embed="rId2">
            <a:alphaModFix amt="45000"/>
          </a:blip>
          <a:srcRect t="1310" b="14420"/>
          <a:stretch/>
        </p:blipFill>
        <p:spPr>
          <a:xfrm>
            <a:off x="20" y="10"/>
            <a:ext cx="12191980" cy="6857990"/>
          </a:xfrm>
          <a:prstGeom prst="rect">
            <a:avLst/>
          </a:prstGeom>
        </p:spPr>
      </p:pic>
      <p:sp>
        <p:nvSpPr>
          <p:cNvPr id="2" name="Title 1">
            <a:extLst>
              <a:ext uri="{FF2B5EF4-FFF2-40B4-BE49-F238E27FC236}">
                <a16:creationId xmlns:a16="http://schemas.microsoft.com/office/drawing/2014/main" id="{3053DB45-254D-4E32-95D6-DEA6D9909BD5}"/>
              </a:ext>
            </a:extLst>
          </p:cNvPr>
          <p:cNvSpPr>
            <a:spLocks noGrp="1"/>
          </p:cNvSpPr>
          <p:nvPr>
            <p:ph type="ctrTitle"/>
          </p:nvPr>
        </p:nvSpPr>
        <p:spPr/>
        <p:txBody>
          <a:bodyPr>
            <a:normAutofit/>
          </a:bodyPr>
          <a:lstStyle/>
          <a:p>
            <a:r>
              <a:rPr lang="en-US">
                <a:solidFill>
                  <a:schemeClr val="tx1"/>
                </a:solidFill>
              </a:rPr>
              <a:t>Syracuse University</a:t>
            </a:r>
          </a:p>
        </p:txBody>
      </p:sp>
      <p:sp>
        <p:nvSpPr>
          <p:cNvPr id="3" name="Subtitle 2">
            <a:extLst>
              <a:ext uri="{FF2B5EF4-FFF2-40B4-BE49-F238E27FC236}">
                <a16:creationId xmlns:a16="http://schemas.microsoft.com/office/drawing/2014/main" id="{CC6F6907-3408-4E4D-9D20-626B695CB986}"/>
              </a:ext>
            </a:extLst>
          </p:cNvPr>
          <p:cNvSpPr>
            <a:spLocks noGrp="1"/>
          </p:cNvSpPr>
          <p:nvPr>
            <p:ph type="subTitle" idx="1"/>
          </p:nvPr>
        </p:nvSpPr>
        <p:spPr/>
        <p:txBody>
          <a:bodyPr>
            <a:normAutofit/>
          </a:bodyPr>
          <a:lstStyle/>
          <a:p>
            <a:r>
              <a:rPr lang="en-US" dirty="0">
                <a:solidFill>
                  <a:schemeClr val="tx1"/>
                </a:solidFill>
              </a:rPr>
              <a:t>Data Science Portfolio</a:t>
            </a:r>
          </a:p>
          <a:p>
            <a:r>
              <a:rPr lang="en-US" dirty="0">
                <a:solidFill>
                  <a:schemeClr val="tx1"/>
                </a:solidFill>
              </a:rPr>
              <a:t>Kevin Vogel</a:t>
            </a:r>
          </a:p>
        </p:txBody>
      </p:sp>
    </p:spTree>
    <p:extLst>
      <p:ext uri="{BB962C8B-B14F-4D97-AF65-F5344CB8AC3E}">
        <p14:creationId xmlns:p14="http://schemas.microsoft.com/office/powerpoint/2010/main" val="22230486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United Way – using data for good</a:t>
            </a:r>
          </a:p>
        </p:txBody>
      </p:sp>
      <p:graphicFrame>
        <p:nvGraphicFramePr>
          <p:cNvPr id="7" name="Table 7">
            <a:extLst>
              <a:ext uri="{FF2B5EF4-FFF2-40B4-BE49-F238E27FC236}">
                <a16:creationId xmlns:a16="http://schemas.microsoft.com/office/drawing/2014/main" id="{27AA1C71-7C20-43AF-8B5D-4326406CA2C4}"/>
              </a:ext>
            </a:extLst>
          </p:cNvPr>
          <p:cNvGraphicFramePr>
            <a:graphicFrameLocks noGrp="1"/>
          </p:cNvGraphicFramePr>
          <p:nvPr>
            <p:ph sz="half" idx="2"/>
            <p:extLst>
              <p:ext uri="{D42A27DB-BD31-4B8C-83A1-F6EECF244321}">
                <p14:modId xmlns:p14="http://schemas.microsoft.com/office/powerpoint/2010/main" val="3735616986"/>
              </p:ext>
            </p:extLst>
          </p:nvPr>
        </p:nvGraphicFramePr>
        <p:xfrm>
          <a:off x="6172200" y="2013373"/>
          <a:ext cx="5430520" cy="3114040"/>
        </p:xfrm>
        <a:graphic>
          <a:graphicData uri="http://schemas.openxmlformats.org/drawingml/2006/table">
            <a:tbl>
              <a:tblPr firstRow="1" bandRow="1">
                <a:tableStyleId>{2D5ABB26-0587-4C30-8999-92F81FD0307C}</a:tableStyleId>
              </a:tblPr>
              <a:tblGrid>
                <a:gridCol w="1208557">
                  <a:extLst>
                    <a:ext uri="{9D8B030D-6E8A-4147-A177-3AD203B41FA5}">
                      <a16:colId xmlns:a16="http://schemas.microsoft.com/office/drawing/2014/main" val="3477113893"/>
                    </a:ext>
                  </a:extLst>
                </a:gridCol>
                <a:gridCol w="4221963">
                  <a:extLst>
                    <a:ext uri="{9D8B030D-6E8A-4147-A177-3AD203B41FA5}">
                      <a16:colId xmlns:a16="http://schemas.microsoft.com/office/drawing/2014/main" val="2266135651"/>
                    </a:ext>
                  </a:extLst>
                </a:gridCol>
              </a:tblGrid>
              <a:tr h="370840">
                <a:tc>
                  <a:txBody>
                    <a:bodyPr/>
                    <a:lstStyle/>
                    <a:p>
                      <a:r>
                        <a:rPr lang="en-US" dirty="0"/>
                        <a:t>Problem statement</a:t>
                      </a:r>
                    </a:p>
                  </a:txBody>
                  <a:tcPr/>
                </a:tc>
                <a:tc>
                  <a:txBody>
                    <a:bodyPr/>
                    <a:lstStyle/>
                    <a:p>
                      <a:r>
                        <a:rPr lang="en-US" dirty="0"/>
                        <a:t>Access to help is one of the biggest barriers to receiving help. The United Way needs a means improving their outreach. Are their locations optimally placed?</a:t>
                      </a:r>
                    </a:p>
                  </a:txBody>
                  <a:tcPr/>
                </a:tc>
                <a:extLst>
                  <a:ext uri="{0D108BD9-81ED-4DB2-BD59-A6C34878D82A}">
                    <a16:rowId xmlns:a16="http://schemas.microsoft.com/office/drawing/2014/main" val="2929746803"/>
                  </a:ext>
                </a:extLst>
              </a:tr>
              <a:tr h="370840">
                <a:tc>
                  <a:txBody>
                    <a:bodyPr/>
                    <a:lstStyle/>
                    <a:p>
                      <a:r>
                        <a:rPr lang="en-US" dirty="0"/>
                        <a:t>Goal</a:t>
                      </a:r>
                    </a:p>
                  </a:txBody>
                  <a:tcPr/>
                </a:tc>
                <a:tc>
                  <a:txBody>
                    <a:bodyPr/>
                    <a:lstStyle/>
                    <a:p>
                      <a:r>
                        <a:rPr lang="en-US" dirty="0"/>
                        <a:t>Determine where the United Way should place locations in order to do the greatest good.</a:t>
                      </a:r>
                    </a:p>
                  </a:txBody>
                  <a:tcPr/>
                </a:tc>
                <a:extLst>
                  <a:ext uri="{0D108BD9-81ED-4DB2-BD59-A6C34878D82A}">
                    <a16:rowId xmlns:a16="http://schemas.microsoft.com/office/drawing/2014/main" val="2025491852"/>
                  </a:ext>
                </a:extLst>
              </a:tr>
              <a:tr h="370840">
                <a:tc>
                  <a:txBody>
                    <a:bodyPr/>
                    <a:lstStyle/>
                    <a:p>
                      <a:r>
                        <a:rPr lang="en-US" dirty="0"/>
                        <a:t>Scope</a:t>
                      </a:r>
                    </a:p>
                  </a:txBody>
                  <a:tcPr/>
                </a:tc>
                <a:tc>
                  <a:txBody>
                    <a:bodyPr/>
                    <a:lstStyle/>
                    <a:p>
                      <a:r>
                        <a:rPr lang="en-US" dirty="0"/>
                        <a:t>Tennessee, Kentucky, and Ohio</a:t>
                      </a:r>
                    </a:p>
                  </a:txBody>
                  <a:tcPr/>
                </a:tc>
                <a:extLst>
                  <a:ext uri="{0D108BD9-81ED-4DB2-BD59-A6C34878D82A}">
                    <a16:rowId xmlns:a16="http://schemas.microsoft.com/office/drawing/2014/main" val="1621757368"/>
                  </a:ext>
                </a:extLst>
              </a:tr>
              <a:tr h="370840">
                <a:tc>
                  <a:txBody>
                    <a:bodyPr/>
                    <a:lstStyle/>
                    <a:p>
                      <a:r>
                        <a:rPr lang="en-US" dirty="0"/>
                        <a:t>Team</a:t>
                      </a:r>
                    </a:p>
                  </a:txBody>
                  <a:tcPr/>
                </a:tc>
                <a:tc>
                  <a:txBody>
                    <a:bodyPr/>
                    <a:lstStyle/>
                    <a:p>
                      <a:r>
                        <a:rPr lang="en-US" dirty="0"/>
                        <a:t>Kevin Vogel, Ben Harwood, Nina Williams, Kyle Wass</a:t>
                      </a:r>
                    </a:p>
                  </a:txBody>
                  <a:tcPr/>
                </a:tc>
                <a:extLst>
                  <a:ext uri="{0D108BD9-81ED-4DB2-BD59-A6C34878D82A}">
                    <a16:rowId xmlns:a16="http://schemas.microsoft.com/office/drawing/2014/main" val="1577763932"/>
                  </a:ext>
                </a:extLst>
              </a:tr>
            </a:tbl>
          </a:graphicData>
        </a:graphic>
      </p:graphicFrame>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b="1" dirty="0">
                <a:solidFill>
                  <a:srgbClr val="F0A22E"/>
                </a:solidFill>
              </a:rPr>
              <a:t>Develop communication skills with relevant professionals </a:t>
            </a:r>
            <a:r>
              <a:rPr lang="en-US" sz="1600" dirty="0"/>
              <a:t>| Privacy and ethical dimension</a:t>
            </a:r>
          </a:p>
        </p:txBody>
      </p:sp>
      <p:pic>
        <p:nvPicPr>
          <p:cNvPr id="3074" name="Picture 2" descr="United Way of Greater Stark County | United We Fight. United We Win.">
            <a:extLst>
              <a:ext uri="{FF2B5EF4-FFF2-40B4-BE49-F238E27FC236}">
                <a16:creationId xmlns:a16="http://schemas.microsoft.com/office/drawing/2014/main" id="{93AFDE83-3078-4E9C-9DD7-47B6AECDA76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80618" y="2013373"/>
            <a:ext cx="3703898" cy="378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90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United Way – using data for good</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a:t>
            </a:r>
            <a:r>
              <a:rPr lang="en-US" sz="1600" b="1" dirty="0">
                <a:solidFill>
                  <a:srgbClr val="F0A22E"/>
                </a:solidFill>
              </a:rPr>
              <a:t>Identify patterns in data </a:t>
            </a:r>
            <a:r>
              <a:rPr lang="en-US" sz="1600" dirty="0"/>
              <a:t>| Develop alternative strategies | Develop an implementation plan</a:t>
            </a:r>
          </a:p>
          <a:p>
            <a:pPr algn="ctr"/>
            <a:r>
              <a:rPr lang="en-US" sz="1600" dirty="0"/>
              <a:t>Develop communication skills with relevant professionals | Privacy and ethical dimension</a:t>
            </a:r>
          </a:p>
        </p:txBody>
      </p:sp>
      <p:sp>
        <p:nvSpPr>
          <p:cNvPr id="6" name="Content Placeholder 5">
            <a:extLst>
              <a:ext uri="{FF2B5EF4-FFF2-40B4-BE49-F238E27FC236}">
                <a16:creationId xmlns:a16="http://schemas.microsoft.com/office/drawing/2014/main" id="{6D14F1CA-8390-4F15-846D-0FDBE3C96548}"/>
              </a:ext>
            </a:extLst>
          </p:cNvPr>
          <p:cNvSpPr>
            <a:spLocks noGrp="1"/>
          </p:cNvSpPr>
          <p:nvPr>
            <p:ph sz="half" idx="2"/>
          </p:nvPr>
        </p:nvSpPr>
        <p:spPr/>
        <p:txBody>
          <a:bodyPr>
            <a:normAutofit fontScale="92500"/>
          </a:bodyPr>
          <a:lstStyle/>
          <a:p>
            <a:r>
              <a:rPr lang="en-US" dirty="0"/>
              <a:t>Obtain data from census bureau</a:t>
            </a:r>
          </a:p>
          <a:p>
            <a:r>
              <a:rPr lang="en-US" dirty="0"/>
              <a:t>We thought that the census would be by county… it is not</a:t>
            </a:r>
          </a:p>
          <a:p>
            <a:r>
              <a:rPr lang="en-US" dirty="0"/>
              <a:t>Clean data so that census tracts match up with counties as that is how the United Way seems to place locations</a:t>
            </a:r>
          </a:p>
          <a:p>
            <a:r>
              <a:rPr lang="en-US" dirty="0"/>
              <a:t>Begin exploring with histograms, density plots, boxplots, and summary data</a:t>
            </a:r>
          </a:p>
          <a:p>
            <a:r>
              <a:rPr lang="en-US" dirty="0"/>
              <a:t>Clean data</a:t>
            </a:r>
          </a:p>
        </p:txBody>
      </p:sp>
      <p:pic>
        <p:nvPicPr>
          <p:cNvPr id="13" name="Content Placeholder 12">
            <a:extLst>
              <a:ext uri="{FF2B5EF4-FFF2-40B4-BE49-F238E27FC236}">
                <a16:creationId xmlns:a16="http://schemas.microsoft.com/office/drawing/2014/main" id="{F7192F03-B485-44EB-9420-D7BB1728D0A5}"/>
              </a:ext>
            </a:extLst>
          </p:cNvPr>
          <p:cNvPicPr>
            <a:picLocks noGrp="1" noChangeAspect="1"/>
          </p:cNvPicPr>
          <p:nvPr>
            <p:ph sz="half" idx="1"/>
          </p:nvPr>
        </p:nvPicPr>
        <p:blipFill>
          <a:blip r:embed="rId2"/>
          <a:stretch>
            <a:fillRect/>
          </a:stretch>
        </p:blipFill>
        <p:spPr>
          <a:xfrm>
            <a:off x="956314" y="1998663"/>
            <a:ext cx="4103996" cy="3767137"/>
          </a:xfrm>
          <a:prstGeom prst="rect">
            <a:avLst/>
          </a:prstGeom>
        </p:spPr>
      </p:pic>
    </p:spTree>
    <p:extLst>
      <p:ext uri="{BB962C8B-B14F-4D97-AF65-F5344CB8AC3E}">
        <p14:creationId xmlns:p14="http://schemas.microsoft.com/office/powerpoint/2010/main" val="113390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United Way – using data for good</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a:t>
            </a:r>
            <a:r>
              <a:rPr lang="en-US" sz="1600" b="1" dirty="0">
                <a:solidFill>
                  <a:srgbClr val="F0A22E"/>
                </a:solidFill>
              </a:rPr>
              <a:t>Collect and organize data </a:t>
            </a:r>
            <a:r>
              <a:rPr lang="en-US" sz="1600" dirty="0"/>
              <a:t>| Identify patterns in data | </a:t>
            </a:r>
            <a:r>
              <a:rPr lang="en-US" sz="1600" b="1" dirty="0">
                <a:solidFill>
                  <a:srgbClr val="F0A22E"/>
                </a:solidFill>
              </a:rPr>
              <a:t>Develop alternative strategies </a:t>
            </a:r>
            <a:r>
              <a:rPr lang="en-US" sz="1600" dirty="0"/>
              <a:t>| Develop an implementation plan</a:t>
            </a:r>
          </a:p>
          <a:p>
            <a:pPr algn="ctr"/>
            <a:r>
              <a:rPr lang="en-US" sz="1600" dirty="0"/>
              <a:t>Develop communication skills with relevant professionals | Privacy and ethical dimension</a:t>
            </a:r>
          </a:p>
        </p:txBody>
      </p:sp>
      <p:pic>
        <p:nvPicPr>
          <p:cNvPr id="8" name="Content Placeholder 7">
            <a:extLst>
              <a:ext uri="{FF2B5EF4-FFF2-40B4-BE49-F238E27FC236}">
                <a16:creationId xmlns:a16="http://schemas.microsoft.com/office/drawing/2014/main" id="{6E008390-B231-4771-B8E2-A0CB65627235}"/>
              </a:ext>
            </a:extLst>
          </p:cNvPr>
          <p:cNvPicPr>
            <a:picLocks noGrp="1" noChangeAspect="1"/>
          </p:cNvPicPr>
          <p:nvPr>
            <p:ph sz="half" idx="1"/>
          </p:nvPr>
        </p:nvPicPr>
        <p:blipFill>
          <a:blip r:embed="rId2"/>
          <a:stretch>
            <a:fillRect/>
          </a:stretch>
        </p:blipFill>
        <p:spPr>
          <a:xfrm>
            <a:off x="676275" y="2424466"/>
            <a:ext cx="4664075" cy="2915531"/>
          </a:xfrm>
          <a:prstGeom prst="rect">
            <a:avLst/>
          </a:prstGeom>
        </p:spPr>
      </p:pic>
      <p:sp>
        <p:nvSpPr>
          <p:cNvPr id="7" name="Content Placeholder 6">
            <a:extLst>
              <a:ext uri="{FF2B5EF4-FFF2-40B4-BE49-F238E27FC236}">
                <a16:creationId xmlns:a16="http://schemas.microsoft.com/office/drawing/2014/main" id="{B0804E4D-5E14-4209-A026-AB1372F3EB52}"/>
              </a:ext>
            </a:extLst>
          </p:cNvPr>
          <p:cNvSpPr>
            <a:spLocks noGrp="1"/>
          </p:cNvSpPr>
          <p:nvPr>
            <p:ph sz="half" idx="2"/>
          </p:nvPr>
        </p:nvSpPr>
        <p:spPr/>
        <p:txBody>
          <a:bodyPr/>
          <a:lstStyle/>
          <a:p>
            <a:pPr marL="0" indent="0">
              <a:buNone/>
            </a:pPr>
            <a:r>
              <a:rPr lang="en-US" dirty="0"/>
              <a:t>Gathered data from individual branches annual reports</a:t>
            </a:r>
          </a:p>
          <a:p>
            <a:pPr marL="0" indent="0">
              <a:buNone/>
            </a:pPr>
            <a:r>
              <a:rPr lang="en-US" dirty="0"/>
              <a:t>There are 95 counties in TN alone, you can imagine how long this took</a:t>
            </a:r>
          </a:p>
          <a:p>
            <a:pPr marL="0" indent="0">
              <a:buNone/>
            </a:pPr>
            <a:r>
              <a:rPr lang="en-US" dirty="0"/>
              <a:t>Joined this data on county as a flag </a:t>
            </a:r>
          </a:p>
          <a:p>
            <a:pPr marL="0" indent="0">
              <a:buNone/>
            </a:pPr>
            <a:r>
              <a:rPr lang="en-US" dirty="0"/>
              <a:t>Next step was to try and predict whether a county had or did not have a United Way using the data we had gathered from the census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36713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United Way – using data for good</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a:t>
            </a:r>
            <a:r>
              <a:rPr lang="en-US" sz="1600" b="1" dirty="0">
                <a:solidFill>
                  <a:srgbClr val="F0A22E"/>
                </a:solidFill>
              </a:rPr>
              <a:t>Identify patterns in data </a:t>
            </a:r>
            <a:r>
              <a:rPr lang="en-US" sz="1600" dirty="0"/>
              <a:t>| Develop alternative strategies | Develop an implementation plan</a:t>
            </a:r>
          </a:p>
          <a:p>
            <a:pPr algn="ctr"/>
            <a:r>
              <a:rPr lang="en-US" sz="1600" dirty="0"/>
              <a:t>Develop communication skills with relevant professionals | Privacy and ethical dimension</a:t>
            </a:r>
          </a:p>
        </p:txBody>
      </p:sp>
      <p:pic>
        <p:nvPicPr>
          <p:cNvPr id="10" name="Content Placeholder 9">
            <a:extLst>
              <a:ext uri="{FF2B5EF4-FFF2-40B4-BE49-F238E27FC236}">
                <a16:creationId xmlns:a16="http://schemas.microsoft.com/office/drawing/2014/main" id="{0B0E95D0-0508-467A-9A03-69A5E28B02C5}"/>
              </a:ext>
            </a:extLst>
          </p:cNvPr>
          <p:cNvPicPr>
            <a:picLocks noGrp="1" noChangeAspect="1"/>
          </p:cNvPicPr>
          <p:nvPr>
            <p:ph sz="half" idx="1"/>
          </p:nvPr>
        </p:nvPicPr>
        <p:blipFill>
          <a:blip r:embed="rId2"/>
          <a:stretch>
            <a:fillRect/>
          </a:stretch>
        </p:blipFill>
        <p:spPr>
          <a:xfrm>
            <a:off x="828822" y="1998663"/>
            <a:ext cx="4358981" cy="3767137"/>
          </a:xfrm>
          <a:prstGeom prst="rect">
            <a:avLst/>
          </a:prstGeom>
        </p:spPr>
      </p:pic>
      <p:pic>
        <p:nvPicPr>
          <p:cNvPr id="13" name="Content Placeholder 12">
            <a:extLst>
              <a:ext uri="{FF2B5EF4-FFF2-40B4-BE49-F238E27FC236}">
                <a16:creationId xmlns:a16="http://schemas.microsoft.com/office/drawing/2014/main" id="{5CE02957-F3F5-4816-BA1E-528D489DA9B7}"/>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6064863" y="1998663"/>
            <a:ext cx="4556486" cy="3767137"/>
          </a:xfrm>
          <a:prstGeom prst="rect">
            <a:avLst/>
          </a:prstGeom>
        </p:spPr>
      </p:pic>
    </p:spTree>
    <p:extLst>
      <p:ext uri="{BB962C8B-B14F-4D97-AF65-F5344CB8AC3E}">
        <p14:creationId xmlns:p14="http://schemas.microsoft.com/office/powerpoint/2010/main" val="815961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United Way – using data for good</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a:t>
            </a:r>
            <a:r>
              <a:rPr lang="en-US" sz="1600" b="1" dirty="0">
                <a:solidFill>
                  <a:srgbClr val="F0A22E"/>
                </a:solidFill>
              </a:rPr>
              <a:t>Collect and organize data </a:t>
            </a:r>
            <a:r>
              <a:rPr lang="en-US" sz="1600" dirty="0"/>
              <a:t>| Identify patterns in data | </a:t>
            </a:r>
            <a:r>
              <a:rPr lang="en-US" sz="1600" b="1" dirty="0">
                <a:solidFill>
                  <a:srgbClr val="F0A22E"/>
                </a:solidFill>
              </a:rPr>
              <a:t>Develop alternative strategies </a:t>
            </a:r>
            <a:r>
              <a:rPr lang="en-US" sz="1600" dirty="0"/>
              <a:t>| Develop an implementation plan</a:t>
            </a:r>
          </a:p>
          <a:p>
            <a:pPr algn="ctr"/>
            <a:r>
              <a:rPr lang="en-US" sz="1600" dirty="0"/>
              <a:t>Develop communication skills with relevant professionals | Privacy and ethical dimension</a:t>
            </a:r>
          </a:p>
        </p:txBody>
      </p:sp>
      <p:pic>
        <p:nvPicPr>
          <p:cNvPr id="14" name="Content Placeholder 13">
            <a:extLst>
              <a:ext uri="{FF2B5EF4-FFF2-40B4-BE49-F238E27FC236}">
                <a16:creationId xmlns:a16="http://schemas.microsoft.com/office/drawing/2014/main" id="{BA560068-402F-440B-ADF3-810973A7E588}"/>
              </a:ext>
            </a:extLst>
          </p:cNvPr>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20124" y="2816073"/>
            <a:ext cx="4576377" cy="2132317"/>
          </a:xfrm>
          <a:prstGeom prst="rect">
            <a:avLst/>
          </a:prstGeom>
        </p:spPr>
      </p:pic>
      <p:sp>
        <p:nvSpPr>
          <p:cNvPr id="16" name="Content Placeholder 15">
            <a:extLst>
              <a:ext uri="{FF2B5EF4-FFF2-40B4-BE49-F238E27FC236}">
                <a16:creationId xmlns:a16="http://schemas.microsoft.com/office/drawing/2014/main" id="{E3220A19-8650-4276-BB6B-EB8F9957CC4D}"/>
              </a:ext>
            </a:extLst>
          </p:cNvPr>
          <p:cNvSpPr>
            <a:spLocks noGrp="1"/>
          </p:cNvSpPr>
          <p:nvPr>
            <p:ph sz="half" idx="2"/>
          </p:nvPr>
        </p:nvSpPr>
        <p:spPr/>
        <p:txBody>
          <a:bodyPr/>
          <a:lstStyle/>
          <a:p>
            <a:r>
              <a:rPr lang="en-US" dirty="0"/>
              <a:t>Optimal number of clusters was determine using several methods. </a:t>
            </a:r>
          </a:p>
          <a:p>
            <a:r>
              <a:rPr lang="en-US" dirty="0"/>
              <a:t>We chose to move forward with four clusters as it proved to be the most robust without overtraining.</a:t>
            </a:r>
          </a:p>
          <a:p>
            <a:r>
              <a:rPr lang="en-US" dirty="0"/>
              <a:t>Two clusters gets you most of the way there but there is still some gain to be had from clustering a bit further.</a:t>
            </a:r>
          </a:p>
        </p:txBody>
      </p:sp>
    </p:spTree>
    <p:extLst>
      <p:ext uri="{BB962C8B-B14F-4D97-AF65-F5344CB8AC3E}">
        <p14:creationId xmlns:p14="http://schemas.microsoft.com/office/powerpoint/2010/main" val="102102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United Way – using data for good</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a:t>
            </a:r>
            <a:r>
              <a:rPr lang="en-US" sz="1600" b="1" dirty="0">
                <a:solidFill>
                  <a:srgbClr val="F0A22E"/>
                </a:solidFill>
              </a:rPr>
              <a:t>Identify patterns in data </a:t>
            </a:r>
            <a:r>
              <a:rPr lang="en-US" sz="1600" dirty="0"/>
              <a:t>| Develop alternative strategies | Develop an implementation plan</a:t>
            </a:r>
          </a:p>
          <a:p>
            <a:pPr algn="ctr"/>
            <a:r>
              <a:rPr lang="en-US" sz="1600" dirty="0"/>
              <a:t>Develop communication skills with relevant professionals | Privacy and ethical dimension</a:t>
            </a:r>
          </a:p>
        </p:txBody>
      </p:sp>
      <p:pic>
        <p:nvPicPr>
          <p:cNvPr id="6" name="Content Placeholder 5">
            <a:extLst>
              <a:ext uri="{FF2B5EF4-FFF2-40B4-BE49-F238E27FC236}">
                <a16:creationId xmlns:a16="http://schemas.microsoft.com/office/drawing/2014/main" id="{6CDC8D29-86C0-48CE-B339-7571C617EA3A}"/>
              </a:ext>
            </a:extLst>
          </p:cNvPr>
          <p:cNvPicPr>
            <a:picLocks noGrp="1" noChangeAspect="1"/>
          </p:cNvPicPr>
          <p:nvPr>
            <p:ph sz="half" idx="1"/>
          </p:nvPr>
        </p:nvPicPr>
        <p:blipFill>
          <a:blip r:embed="rId2"/>
          <a:stretch>
            <a:fillRect/>
          </a:stretch>
        </p:blipFill>
        <p:spPr>
          <a:xfrm>
            <a:off x="676275" y="2130359"/>
            <a:ext cx="4664075" cy="3503744"/>
          </a:xfrm>
          <a:prstGeom prst="rect">
            <a:avLst/>
          </a:prstGeom>
        </p:spPr>
      </p:pic>
      <p:pic>
        <p:nvPicPr>
          <p:cNvPr id="9" name="Picture 8">
            <a:extLst>
              <a:ext uri="{FF2B5EF4-FFF2-40B4-BE49-F238E27FC236}">
                <a16:creationId xmlns:a16="http://schemas.microsoft.com/office/drawing/2014/main" id="{E7CBE04A-8732-4B5B-8EA9-4F7116E4047F}"/>
              </a:ext>
            </a:extLst>
          </p:cNvPr>
          <p:cNvPicPr/>
          <p:nvPr/>
        </p:nvPicPr>
        <p:blipFill>
          <a:blip r:embed="rId3">
            <a:extLst>
              <a:ext uri="{28A0092B-C50C-407E-A947-70E740481C1C}">
                <a14:useLocalDpi xmlns:a14="http://schemas.microsoft.com/office/drawing/2010/main" val="0"/>
              </a:ext>
            </a:extLst>
          </a:blip>
          <a:stretch>
            <a:fillRect/>
          </a:stretch>
        </p:blipFill>
        <p:spPr>
          <a:xfrm>
            <a:off x="3103371" y="4700270"/>
            <a:ext cx="1753001" cy="695325"/>
          </a:xfrm>
          <a:prstGeom prst="rect">
            <a:avLst/>
          </a:prstGeom>
        </p:spPr>
      </p:pic>
      <p:pic>
        <p:nvPicPr>
          <p:cNvPr id="13" name="Content Placeholder 12">
            <a:extLst>
              <a:ext uri="{FF2B5EF4-FFF2-40B4-BE49-F238E27FC236}">
                <a16:creationId xmlns:a16="http://schemas.microsoft.com/office/drawing/2014/main" id="{BBB59BE7-E4C0-4428-869A-D5A8FABC9A1E}"/>
              </a:ext>
            </a:extLst>
          </p:cNvPr>
          <p:cNvPicPr>
            <a:picLocks noGrp="1"/>
          </p:cNvPicPr>
          <p:nvPr>
            <p:ph sz="half" idx="2"/>
          </p:nvPr>
        </p:nvPicPr>
        <p:blipFill>
          <a:blip r:embed="rId4">
            <a:extLst>
              <a:ext uri="{28A0092B-C50C-407E-A947-70E740481C1C}">
                <a14:useLocalDpi xmlns:a14="http://schemas.microsoft.com/office/drawing/2010/main" val="0"/>
              </a:ext>
            </a:extLst>
          </a:blip>
          <a:stretch>
            <a:fillRect/>
          </a:stretch>
        </p:blipFill>
        <p:spPr>
          <a:xfrm>
            <a:off x="6011863" y="2495571"/>
            <a:ext cx="4662487" cy="2773321"/>
          </a:xfrm>
          <a:prstGeom prst="rect">
            <a:avLst/>
          </a:prstGeom>
        </p:spPr>
      </p:pic>
    </p:spTree>
    <p:extLst>
      <p:ext uri="{BB962C8B-B14F-4D97-AF65-F5344CB8AC3E}">
        <p14:creationId xmlns:p14="http://schemas.microsoft.com/office/powerpoint/2010/main" val="3621218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a:t>United Way – using data for good</a:t>
            </a:r>
            <a:endParaRPr lang="en-US" dirty="0"/>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a:t>Describe practice areas | Collect and organize data | </a:t>
            </a:r>
            <a:r>
              <a:rPr lang="en-US" sz="1600" b="1">
                <a:solidFill>
                  <a:srgbClr val="F0A22E"/>
                </a:solidFill>
              </a:rPr>
              <a:t>Identify patterns in data </a:t>
            </a:r>
            <a:r>
              <a:rPr lang="en-US" sz="1600"/>
              <a:t>| </a:t>
            </a:r>
            <a:r>
              <a:rPr lang="en-US" sz="1600" b="1">
                <a:solidFill>
                  <a:srgbClr val="F0A22E"/>
                </a:solidFill>
              </a:rPr>
              <a:t>Develop alternative strategies </a:t>
            </a:r>
            <a:r>
              <a:rPr lang="en-US" sz="1600"/>
              <a:t>| Develop an implementation plan</a:t>
            </a:r>
          </a:p>
          <a:p>
            <a:pPr algn="ctr"/>
            <a:r>
              <a:rPr lang="en-US" sz="1600"/>
              <a:t>Develop communication skills with relevant professionals | Privacy and ethical dimension</a:t>
            </a:r>
            <a:endParaRPr lang="en-US" sz="1600" dirty="0"/>
          </a:p>
        </p:txBody>
      </p:sp>
      <p:pic>
        <p:nvPicPr>
          <p:cNvPr id="3" name="Content Placeholder 2">
            <a:extLst>
              <a:ext uri="{FF2B5EF4-FFF2-40B4-BE49-F238E27FC236}">
                <a16:creationId xmlns:a16="http://schemas.microsoft.com/office/drawing/2014/main" id="{9481D3CF-2DE0-4400-8C60-DE6AB709A7D9}"/>
              </a:ext>
            </a:extLst>
          </p:cNvPr>
          <p:cNvPicPr>
            <a:picLocks noGrp="1" noChangeAspect="1"/>
          </p:cNvPicPr>
          <p:nvPr>
            <p:ph sz="half" idx="1"/>
          </p:nvPr>
        </p:nvPicPr>
        <p:blipFill>
          <a:blip r:embed="rId2"/>
          <a:stretch>
            <a:fillRect/>
          </a:stretch>
        </p:blipFill>
        <p:spPr>
          <a:xfrm>
            <a:off x="676275" y="2402185"/>
            <a:ext cx="4664075" cy="2960092"/>
          </a:xfrm>
          <a:prstGeom prst="rect">
            <a:avLst/>
          </a:prstGeom>
        </p:spPr>
      </p:pic>
      <p:pic>
        <p:nvPicPr>
          <p:cNvPr id="10" name="Content Placeholder 9">
            <a:extLst>
              <a:ext uri="{FF2B5EF4-FFF2-40B4-BE49-F238E27FC236}">
                <a16:creationId xmlns:a16="http://schemas.microsoft.com/office/drawing/2014/main" id="{28F2B235-10DB-45AB-9797-4959427D2D62}"/>
              </a:ext>
            </a:extLst>
          </p:cNvPr>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6619566" y="1998663"/>
            <a:ext cx="3447081" cy="3767137"/>
          </a:xfrm>
          <a:prstGeom prst="rect">
            <a:avLst/>
          </a:prstGeom>
        </p:spPr>
      </p:pic>
    </p:spTree>
    <p:extLst>
      <p:ext uri="{BB962C8B-B14F-4D97-AF65-F5344CB8AC3E}">
        <p14:creationId xmlns:p14="http://schemas.microsoft.com/office/powerpoint/2010/main" val="342483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a:t>United Way – using data for good</a:t>
            </a:r>
            <a:endParaRPr lang="en-US" dirty="0"/>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a:t>
            </a:r>
            <a:r>
              <a:rPr lang="en-US" sz="1600" b="1" dirty="0">
                <a:solidFill>
                  <a:srgbClr val="F0A22E"/>
                </a:solidFill>
              </a:rPr>
              <a:t>Develop an implementation plan</a:t>
            </a:r>
          </a:p>
          <a:p>
            <a:pPr algn="ctr"/>
            <a:r>
              <a:rPr lang="en-US" sz="1600" dirty="0"/>
              <a:t>Develop communication skills with relevant professionals | Privacy and ethical dimension</a:t>
            </a:r>
          </a:p>
        </p:txBody>
      </p:sp>
      <p:sp>
        <p:nvSpPr>
          <p:cNvPr id="8" name="Content Placeholder 7">
            <a:extLst>
              <a:ext uri="{FF2B5EF4-FFF2-40B4-BE49-F238E27FC236}">
                <a16:creationId xmlns:a16="http://schemas.microsoft.com/office/drawing/2014/main" id="{D66ACA59-291E-48AE-A58C-32A76D1CBEE1}"/>
              </a:ext>
            </a:extLst>
          </p:cNvPr>
          <p:cNvSpPr>
            <a:spLocks noGrp="1"/>
          </p:cNvSpPr>
          <p:nvPr>
            <p:ph sz="half" idx="2"/>
          </p:nvPr>
        </p:nvSpPr>
        <p:spPr/>
        <p:txBody>
          <a:bodyPr/>
          <a:lstStyle/>
          <a:p>
            <a:r>
              <a:rPr lang="en-US" dirty="0"/>
              <a:t>We proposed several counties that were underserved in each of the states in which we modeled.</a:t>
            </a:r>
          </a:p>
          <a:p>
            <a:r>
              <a:rPr lang="en-US" dirty="0"/>
              <a:t>Given a chance to expand upon our model with more granular data from United Way, I believe that we could implement real change that would greatly affect the lives of many.</a:t>
            </a:r>
          </a:p>
        </p:txBody>
      </p:sp>
      <p:pic>
        <p:nvPicPr>
          <p:cNvPr id="8194" name="Picture 2" descr="Metro United Way - Give. Advocate. Volunteer | Home Page">
            <a:extLst>
              <a:ext uri="{FF2B5EF4-FFF2-40B4-BE49-F238E27FC236}">
                <a16:creationId xmlns:a16="http://schemas.microsoft.com/office/drawing/2014/main" id="{8284D113-7827-4F0A-8560-5E5120D33C1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76275" y="3074988"/>
            <a:ext cx="4664075" cy="161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057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a:xfrm>
            <a:off x="0" y="499533"/>
            <a:ext cx="12192000" cy="1658198"/>
          </a:xfrm>
        </p:spPr>
        <p:txBody>
          <a:bodyPr/>
          <a:lstStyle/>
          <a:p>
            <a:r>
              <a:rPr lang="en-US" dirty="0"/>
              <a:t>Unstructured data – something from nothing</a:t>
            </a:r>
          </a:p>
        </p:txBody>
      </p:sp>
      <p:graphicFrame>
        <p:nvGraphicFramePr>
          <p:cNvPr id="7" name="Table 7">
            <a:extLst>
              <a:ext uri="{FF2B5EF4-FFF2-40B4-BE49-F238E27FC236}">
                <a16:creationId xmlns:a16="http://schemas.microsoft.com/office/drawing/2014/main" id="{27AA1C71-7C20-43AF-8B5D-4326406CA2C4}"/>
              </a:ext>
            </a:extLst>
          </p:cNvPr>
          <p:cNvGraphicFramePr>
            <a:graphicFrameLocks noGrp="1"/>
          </p:cNvGraphicFramePr>
          <p:nvPr>
            <p:ph sz="half" idx="2"/>
            <p:extLst>
              <p:ext uri="{D42A27DB-BD31-4B8C-83A1-F6EECF244321}">
                <p14:modId xmlns:p14="http://schemas.microsoft.com/office/powerpoint/2010/main" val="3194859085"/>
              </p:ext>
            </p:extLst>
          </p:nvPr>
        </p:nvGraphicFramePr>
        <p:xfrm>
          <a:off x="6172200" y="2013373"/>
          <a:ext cx="5430520" cy="3393440"/>
        </p:xfrm>
        <a:graphic>
          <a:graphicData uri="http://schemas.openxmlformats.org/drawingml/2006/table">
            <a:tbl>
              <a:tblPr firstRow="1" bandRow="1">
                <a:tableStyleId>{2D5ABB26-0587-4C30-8999-92F81FD0307C}</a:tableStyleId>
              </a:tblPr>
              <a:tblGrid>
                <a:gridCol w="1208557">
                  <a:extLst>
                    <a:ext uri="{9D8B030D-6E8A-4147-A177-3AD203B41FA5}">
                      <a16:colId xmlns:a16="http://schemas.microsoft.com/office/drawing/2014/main" val="3477113893"/>
                    </a:ext>
                  </a:extLst>
                </a:gridCol>
                <a:gridCol w="4221963">
                  <a:extLst>
                    <a:ext uri="{9D8B030D-6E8A-4147-A177-3AD203B41FA5}">
                      <a16:colId xmlns:a16="http://schemas.microsoft.com/office/drawing/2014/main" val="2266135651"/>
                    </a:ext>
                  </a:extLst>
                </a:gridCol>
              </a:tblGrid>
              <a:tr h="370840">
                <a:tc>
                  <a:txBody>
                    <a:bodyPr/>
                    <a:lstStyle/>
                    <a:p>
                      <a:r>
                        <a:rPr lang="en-US" dirty="0"/>
                        <a:t>Problem statement</a:t>
                      </a:r>
                    </a:p>
                  </a:txBody>
                  <a:tcPr/>
                </a:tc>
                <a:tc>
                  <a:txBody>
                    <a:bodyPr/>
                    <a:lstStyle/>
                    <a:p>
                      <a:r>
                        <a:rPr lang="en-US" dirty="0"/>
                        <a:t>Politicians speak in tongues. Politicians exhibit double speak. How do you know if a politician is lying – they’re talking. Can we tell when someone is speaking whether they hold democratic or republican beliefs?</a:t>
                      </a:r>
                    </a:p>
                  </a:txBody>
                  <a:tcPr/>
                </a:tc>
                <a:extLst>
                  <a:ext uri="{0D108BD9-81ED-4DB2-BD59-A6C34878D82A}">
                    <a16:rowId xmlns:a16="http://schemas.microsoft.com/office/drawing/2014/main" val="2929746803"/>
                  </a:ext>
                </a:extLst>
              </a:tr>
              <a:tr h="370840">
                <a:tc>
                  <a:txBody>
                    <a:bodyPr/>
                    <a:lstStyle/>
                    <a:p>
                      <a:r>
                        <a:rPr lang="en-US" dirty="0"/>
                        <a:t>Goal</a:t>
                      </a:r>
                    </a:p>
                  </a:txBody>
                  <a:tcPr/>
                </a:tc>
                <a:tc>
                  <a:txBody>
                    <a:bodyPr/>
                    <a:lstStyle/>
                    <a:p>
                      <a:r>
                        <a:rPr lang="en-US" dirty="0"/>
                        <a:t>Create a text speech classifier from inaugural gubernatorial addresses that predicts whether the speaker is a democrat or republican.</a:t>
                      </a:r>
                    </a:p>
                  </a:txBody>
                  <a:tcPr/>
                </a:tc>
                <a:extLst>
                  <a:ext uri="{0D108BD9-81ED-4DB2-BD59-A6C34878D82A}">
                    <a16:rowId xmlns:a16="http://schemas.microsoft.com/office/drawing/2014/main" val="2025491852"/>
                  </a:ext>
                </a:extLst>
              </a:tr>
              <a:tr h="370840">
                <a:tc>
                  <a:txBody>
                    <a:bodyPr/>
                    <a:lstStyle/>
                    <a:p>
                      <a:r>
                        <a:rPr lang="en-US" dirty="0"/>
                        <a:t>Scope</a:t>
                      </a:r>
                    </a:p>
                  </a:txBody>
                  <a:tcPr/>
                </a:tc>
                <a:tc>
                  <a:txBody>
                    <a:bodyPr/>
                    <a:lstStyle/>
                    <a:p>
                      <a:r>
                        <a:rPr lang="en-US" dirty="0"/>
                        <a:t>Democrats, republicans, last 20 years</a:t>
                      </a:r>
                    </a:p>
                  </a:txBody>
                  <a:tcPr/>
                </a:tc>
                <a:extLst>
                  <a:ext uri="{0D108BD9-81ED-4DB2-BD59-A6C34878D82A}">
                    <a16:rowId xmlns:a16="http://schemas.microsoft.com/office/drawing/2014/main" val="1621757368"/>
                  </a:ext>
                </a:extLst>
              </a:tr>
              <a:tr h="370840">
                <a:tc>
                  <a:txBody>
                    <a:bodyPr/>
                    <a:lstStyle/>
                    <a:p>
                      <a:r>
                        <a:rPr lang="en-US" dirty="0"/>
                        <a:t>Team</a:t>
                      </a:r>
                    </a:p>
                  </a:txBody>
                  <a:tcPr/>
                </a:tc>
                <a:tc>
                  <a:txBody>
                    <a:bodyPr/>
                    <a:lstStyle/>
                    <a:p>
                      <a:r>
                        <a:rPr lang="en-US" dirty="0"/>
                        <a:t>Kevin Vogel, Ben Harwood</a:t>
                      </a:r>
                    </a:p>
                  </a:txBody>
                  <a:tcPr/>
                </a:tc>
                <a:extLst>
                  <a:ext uri="{0D108BD9-81ED-4DB2-BD59-A6C34878D82A}">
                    <a16:rowId xmlns:a16="http://schemas.microsoft.com/office/drawing/2014/main" val="1577763932"/>
                  </a:ext>
                </a:extLst>
              </a:tr>
            </a:tbl>
          </a:graphicData>
        </a:graphic>
      </p:graphicFrame>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dirty="0"/>
              <a:t>Develop communication skills with relevant professionals | Privacy and ethical dimension</a:t>
            </a:r>
          </a:p>
        </p:txBody>
      </p:sp>
      <p:pic>
        <p:nvPicPr>
          <p:cNvPr id="15362" name="Picture 2" descr="Trump vs. Obama: a new theory of why Republicans and Democrats fight - Vox">
            <a:extLst>
              <a:ext uri="{FF2B5EF4-FFF2-40B4-BE49-F238E27FC236}">
                <a16:creationId xmlns:a16="http://schemas.microsoft.com/office/drawing/2014/main" id="{EFAC8262-14E4-4E4E-9B23-59C7F8644E9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24744" y="1998663"/>
            <a:ext cx="3767137"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9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7AB2-D53F-4133-854A-ADC5CB8359CF}"/>
              </a:ext>
            </a:extLst>
          </p:cNvPr>
          <p:cNvSpPr>
            <a:spLocks noGrp="1"/>
          </p:cNvSpPr>
          <p:nvPr>
            <p:ph type="title"/>
          </p:nvPr>
        </p:nvSpPr>
        <p:spPr>
          <a:xfrm>
            <a:off x="0" y="499533"/>
            <a:ext cx="12192000" cy="1658198"/>
          </a:xfrm>
        </p:spPr>
        <p:txBody>
          <a:bodyPr/>
          <a:lstStyle/>
          <a:p>
            <a:r>
              <a:rPr lang="en-US" dirty="0"/>
              <a:t>Unstructured data – something from nothing</a:t>
            </a:r>
          </a:p>
        </p:txBody>
      </p:sp>
      <p:sp>
        <p:nvSpPr>
          <p:cNvPr id="6" name="Content Placeholder 5">
            <a:extLst>
              <a:ext uri="{FF2B5EF4-FFF2-40B4-BE49-F238E27FC236}">
                <a16:creationId xmlns:a16="http://schemas.microsoft.com/office/drawing/2014/main" id="{E417FF20-F239-4FE5-A290-ECDE9FE7B878}"/>
              </a:ext>
            </a:extLst>
          </p:cNvPr>
          <p:cNvSpPr>
            <a:spLocks noGrp="1"/>
          </p:cNvSpPr>
          <p:nvPr>
            <p:ph sz="half" idx="2"/>
          </p:nvPr>
        </p:nvSpPr>
        <p:spPr/>
        <p:txBody>
          <a:bodyPr>
            <a:normAutofit fontScale="92500" lnSpcReduction="20000"/>
          </a:bodyPr>
          <a:lstStyle/>
          <a:p>
            <a:r>
              <a:rPr lang="en-US" dirty="0"/>
              <a:t>We started this project by scouring the interwebs for gubernatorial speeches from 20 different states.</a:t>
            </a:r>
          </a:p>
          <a:p>
            <a:r>
              <a:rPr lang="en-US" dirty="0"/>
              <a:t>For each state, we looked for a republican and a democrat governor in the last 20 years and collected those speeches.</a:t>
            </a:r>
          </a:p>
          <a:p>
            <a:r>
              <a:rPr lang="en-US" dirty="0"/>
              <a:t>Arizona, Connecticut, Illinois, Kentucky, Louisiana, Maine, Massachusetts, Michigan, New Hampshire, and Vermont</a:t>
            </a:r>
          </a:p>
          <a:p>
            <a:r>
              <a:rPr lang="en-US" dirty="0"/>
              <a:t>These speeches were put into a corpus. </a:t>
            </a:r>
          </a:p>
        </p:txBody>
      </p:sp>
      <p:sp>
        <p:nvSpPr>
          <p:cNvPr id="4" name="TextBox 3">
            <a:extLst>
              <a:ext uri="{FF2B5EF4-FFF2-40B4-BE49-F238E27FC236}">
                <a16:creationId xmlns:a16="http://schemas.microsoft.com/office/drawing/2014/main" id="{6A1E1162-A6BF-45B0-AE76-7484FB5C84E3}"/>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a:t>
            </a:r>
            <a:r>
              <a:rPr lang="en-US" sz="1600" b="1" dirty="0">
                <a:solidFill>
                  <a:srgbClr val="F0A22E"/>
                </a:solidFill>
              </a:rPr>
              <a:t>Collect and organize data </a:t>
            </a:r>
            <a:r>
              <a:rPr lang="en-US" sz="1600" dirty="0"/>
              <a:t>| Identify patterns in data | Develop alternative strategies | Develop an implementation plan</a:t>
            </a:r>
          </a:p>
          <a:p>
            <a:pPr algn="ctr"/>
            <a:r>
              <a:rPr lang="en-US" sz="1600" dirty="0"/>
              <a:t>Develop communication skills with relevant professionals | Privacy and ethical dimension</a:t>
            </a:r>
          </a:p>
        </p:txBody>
      </p:sp>
      <p:pic>
        <p:nvPicPr>
          <p:cNvPr id="13" name="Content Placeholder 12">
            <a:extLst>
              <a:ext uri="{FF2B5EF4-FFF2-40B4-BE49-F238E27FC236}">
                <a16:creationId xmlns:a16="http://schemas.microsoft.com/office/drawing/2014/main" id="{B6A8755E-6CCE-48AC-8E88-D607E385603C}"/>
              </a:ext>
            </a:extLst>
          </p:cNvPr>
          <p:cNvPicPr>
            <a:picLocks noGrp="1" noChangeAspect="1"/>
          </p:cNvPicPr>
          <p:nvPr>
            <p:ph sz="half" idx="1"/>
          </p:nvPr>
        </p:nvPicPr>
        <p:blipFill>
          <a:blip r:embed="rId2"/>
          <a:stretch>
            <a:fillRect/>
          </a:stretch>
        </p:blipFill>
        <p:spPr>
          <a:xfrm>
            <a:off x="676275" y="2214471"/>
            <a:ext cx="4664075" cy="3335520"/>
          </a:xfrm>
          <a:prstGeom prst="rect">
            <a:avLst/>
          </a:prstGeom>
        </p:spPr>
      </p:pic>
    </p:spTree>
    <p:extLst>
      <p:ext uri="{BB962C8B-B14F-4D97-AF65-F5344CB8AC3E}">
        <p14:creationId xmlns:p14="http://schemas.microsoft.com/office/powerpoint/2010/main" val="265762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7062-1C78-48E8-B0D6-28F4E26CB54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5B4C8EB-9D6F-41E3-B5F2-5EFB8BB72852}"/>
              </a:ext>
            </a:extLst>
          </p:cNvPr>
          <p:cNvSpPr>
            <a:spLocks noGrp="1"/>
          </p:cNvSpPr>
          <p:nvPr>
            <p:ph idx="1"/>
          </p:nvPr>
        </p:nvSpPr>
        <p:spPr/>
        <p:txBody>
          <a:bodyPr/>
          <a:lstStyle/>
          <a:p>
            <a:r>
              <a:rPr lang="en-US" dirty="0"/>
              <a:t>About me</a:t>
            </a:r>
          </a:p>
          <a:p>
            <a:r>
              <a:rPr lang="en-US" dirty="0"/>
              <a:t>My journey to Syracuse</a:t>
            </a:r>
          </a:p>
          <a:p>
            <a:r>
              <a:rPr lang="en-US" dirty="0"/>
              <a:t>What data science is </a:t>
            </a:r>
          </a:p>
          <a:p>
            <a:r>
              <a:rPr lang="en-US" dirty="0"/>
              <a:t>My projects</a:t>
            </a:r>
          </a:p>
          <a:p>
            <a:pPr lvl="1"/>
            <a:r>
              <a:rPr lang="en-US" dirty="0"/>
              <a:t>Records – database creation and querying</a:t>
            </a:r>
          </a:p>
          <a:p>
            <a:pPr lvl="1"/>
            <a:r>
              <a:rPr lang="en-US" dirty="0"/>
              <a:t>United Way – using data for good</a:t>
            </a:r>
          </a:p>
          <a:p>
            <a:pPr lvl="1"/>
            <a:r>
              <a:rPr lang="en-US" dirty="0"/>
              <a:t>Unstructured data – something from nothing</a:t>
            </a:r>
          </a:p>
          <a:p>
            <a:r>
              <a:rPr lang="en-US" dirty="0"/>
              <a:t>Key takeaways</a:t>
            </a:r>
          </a:p>
          <a:p>
            <a:endParaRPr lang="en-US" dirty="0"/>
          </a:p>
        </p:txBody>
      </p:sp>
      <p:sp>
        <p:nvSpPr>
          <p:cNvPr id="4" name="TextBox 3">
            <a:extLst>
              <a:ext uri="{FF2B5EF4-FFF2-40B4-BE49-F238E27FC236}">
                <a16:creationId xmlns:a16="http://schemas.microsoft.com/office/drawing/2014/main" id="{429E2938-1B89-4DAB-A1F3-51875C3C4CDC}"/>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dirty="0"/>
              <a:t>Develop communication skills regarding data  with relevant professionals | Privacy and ethical dimension</a:t>
            </a:r>
          </a:p>
        </p:txBody>
      </p:sp>
    </p:spTree>
    <p:extLst>
      <p:ext uri="{BB962C8B-B14F-4D97-AF65-F5344CB8AC3E}">
        <p14:creationId xmlns:p14="http://schemas.microsoft.com/office/powerpoint/2010/main" val="542329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7AB2-D53F-4133-854A-ADC5CB8359CF}"/>
              </a:ext>
            </a:extLst>
          </p:cNvPr>
          <p:cNvSpPr>
            <a:spLocks noGrp="1"/>
          </p:cNvSpPr>
          <p:nvPr>
            <p:ph type="title"/>
          </p:nvPr>
        </p:nvSpPr>
        <p:spPr>
          <a:xfrm>
            <a:off x="0" y="499533"/>
            <a:ext cx="12192000" cy="1658198"/>
          </a:xfrm>
        </p:spPr>
        <p:txBody>
          <a:bodyPr/>
          <a:lstStyle/>
          <a:p>
            <a:r>
              <a:rPr lang="en-US" dirty="0"/>
              <a:t>Unstructured data – something from nothing</a:t>
            </a:r>
          </a:p>
        </p:txBody>
      </p:sp>
      <p:sp>
        <p:nvSpPr>
          <p:cNvPr id="6" name="Content Placeholder 5">
            <a:extLst>
              <a:ext uri="{FF2B5EF4-FFF2-40B4-BE49-F238E27FC236}">
                <a16:creationId xmlns:a16="http://schemas.microsoft.com/office/drawing/2014/main" id="{E417FF20-F239-4FE5-A290-ECDE9FE7B878}"/>
              </a:ext>
            </a:extLst>
          </p:cNvPr>
          <p:cNvSpPr>
            <a:spLocks noGrp="1"/>
          </p:cNvSpPr>
          <p:nvPr>
            <p:ph sz="half" idx="2"/>
          </p:nvPr>
        </p:nvSpPr>
        <p:spPr/>
        <p:txBody>
          <a:bodyPr>
            <a:normAutofit/>
          </a:bodyPr>
          <a:lstStyle/>
          <a:p>
            <a:r>
              <a:rPr lang="en-US" dirty="0"/>
              <a:t>Some stop words were removed, and the entire text set was lemmatized.</a:t>
            </a:r>
          </a:p>
          <a:p>
            <a:r>
              <a:rPr lang="en-US" dirty="0"/>
              <a:t>Bigram and trigram frequencies were determined after some cleaning of the data.</a:t>
            </a:r>
          </a:p>
          <a:p>
            <a:r>
              <a:rPr lang="en-US" dirty="0"/>
              <a:t>Governors sure do love young people, health care and god sending down his blessings when they are pandering, don’t they?</a:t>
            </a:r>
          </a:p>
          <a:p>
            <a:endParaRPr lang="en-US" dirty="0"/>
          </a:p>
        </p:txBody>
      </p:sp>
      <p:sp>
        <p:nvSpPr>
          <p:cNvPr id="4" name="TextBox 3">
            <a:extLst>
              <a:ext uri="{FF2B5EF4-FFF2-40B4-BE49-F238E27FC236}">
                <a16:creationId xmlns:a16="http://schemas.microsoft.com/office/drawing/2014/main" id="{6A1E1162-A6BF-45B0-AE76-7484FB5C84E3}"/>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a:t>
            </a:r>
            <a:r>
              <a:rPr lang="en-US" sz="1600" b="1" dirty="0">
                <a:solidFill>
                  <a:srgbClr val="F0A22E"/>
                </a:solidFill>
              </a:rPr>
              <a:t>Identify patterns in data </a:t>
            </a:r>
            <a:r>
              <a:rPr lang="en-US" sz="1600" dirty="0"/>
              <a:t>| Develop alternative strategies | Develop an implementation plan</a:t>
            </a:r>
          </a:p>
          <a:p>
            <a:pPr algn="ctr"/>
            <a:r>
              <a:rPr lang="en-US" sz="1600" dirty="0"/>
              <a:t>Develop communication skills with relevant professionals | Privacy and ethical dimension</a:t>
            </a:r>
          </a:p>
        </p:txBody>
      </p:sp>
      <p:pic>
        <p:nvPicPr>
          <p:cNvPr id="3" name="Content Placeholder 2">
            <a:extLst>
              <a:ext uri="{FF2B5EF4-FFF2-40B4-BE49-F238E27FC236}">
                <a16:creationId xmlns:a16="http://schemas.microsoft.com/office/drawing/2014/main" id="{721BFA96-53A3-4A7F-8BD1-0B9CBA75E5C3}"/>
              </a:ext>
            </a:extLst>
          </p:cNvPr>
          <p:cNvPicPr>
            <a:picLocks noGrp="1" noChangeAspect="1"/>
          </p:cNvPicPr>
          <p:nvPr>
            <p:ph sz="half" idx="1"/>
          </p:nvPr>
        </p:nvPicPr>
        <p:blipFill>
          <a:blip r:embed="rId2"/>
          <a:stretch>
            <a:fillRect/>
          </a:stretch>
        </p:blipFill>
        <p:spPr>
          <a:xfrm>
            <a:off x="1062140" y="1998663"/>
            <a:ext cx="3892345" cy="3767137"/>
          </a:xfrm>
          <a:prstGeom prst="rect">
            <a:avLst/>
          </a:prstGeom>
        </p:spPr>
      </p:pic>
    </p:spTree>
    <p:extLst>
      <p:ext uri="{BB962C8B-B14F-4D97-AF65-F5344CB8AC3E}">
        <p14:creationId xmlns:p14="http://schemas.microsoft.com/office/powerpoint/2010/main" val="163580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7AB2-D53F-4133-854A-ADC5CB8359CF}"/>
              </a:ext>
            </a:extLst>
          </p:cNvPr>
          <p:cNvSpPr>
            <a:spLocks noGrp="1"/>
          </p:cNvSpPr>
          <p:nvPr>
            <p:ph type="title"/>
          </p:nvPr>
        </p:nvSpPr>
        <p:spPr>
          <a:xfrm>
            <a:off x="0" y="499533"/>
            <a:ext cx="12192000" cy="1658198"/>
          </a:xfrm>
        </p:spPr>
        <p:txBody>
          <a:bodyPr/>
          <a:lstStyle/>
          <a:p>
            <a:r>
              <a:rPr lang="en-US" dirty="0"/>
              <a:t>Unstructured data – something from nothing</a:t>
            </a:r>
          </a:p>
        </p:txBody>
      </p:sp>
      <p:sp>
        <p:nvSpPr>
          <p:cNvPr id="6" name="Content Placeholder 5">
            <a:extLst>
              <a:ext uri="{FF2B5EF4-FFF2-40B4-BE49-F238E27FC236}">
                <a16:creationId xmlns:a16="http://schemas.microsoft.com/office/drawing/2014/main" id="{E417FF20-F239-4FE5-A290-ECDE9FE7B878}"/>
              </a:ext>
            </a:extLst>
          </p:cNvPr>
          <p:cNvSpPr>
            <a:spLocks noGrp="1"/>
          </p:cNvSpPr>
          <p:nvPr>
            <p:ph sz="half" idx="2"/>
          </p:nvPr>
        </p:nvSpPr>
        <p:spPr/>
        <p:txBody>
          <a:bodyPr/>
          <a:lstStyle/>
          <a:p>
            <a:r>
              <a:rPr lang="en-US" dirty="0"/>
              <a:t>We tried several models but ultimately could not classify with accuracy greater than 68% accuracy.</a:t>
            </a:r>
          </a:p>
          <a:p>
            <a:r>
              <a:rPr lang="en-US" dirty="0"/>
              <a:t>There was some imbalance in the datasets that might have led to some of the issues we saw.</a:t>
            </a:r>
          </a:p>
          <a:p>
            <a:r>
              <a:rPr lang="en-US" dirty="0"/>
              <a:t>Republicans speak longer on average than democrats do.</a:t>
            </a:r>
          </a:p>
        </p:txBody>
      </p:sp>
      <p:sp>
        <p:nvSpPr>
          <p:cNvPr id="4" name="TextBox 3">
            <a:extLst>
              <a:ext uri="{FF2B5EF4-FFF2-40B4-BE49-F238E27FC236}">
                <a16:creationId xmlns:a16="http://schemas.microsoft.com/office/drawing/2014/main" id="{6A1E1162-A6BF-45B0-AE76-7484FB5C84E3}"/>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a:t>
            </a:r>
            <a:r>
              <a:rPr lang="en-US" sz="1600" b="1" dirty="0">
                <a:solidFill>
                  <a:srgbClr val="F0A22E"/>
                </a:solidFill>
              </a:rPr>
              <a:t>Develop alternative strategies </a:t>
            </a:r>
            <a:r>
              <a:rPr lang="en-US" sz="1600" dirty="0"/>
              <a:t>| </a:t>
            </a:r>
            <a:r>
              <a:rPr lang="en-US" sz="1600" b="1" dirty="0">
                <a:solidFill>
                  <a:srgbClr val="F0A22E"/>
                </a:solidFill>
              </a:rPr>
              <a:t>Develop an implementation plan</a:t>
            </a:r>
          </a:p>
          <a:p>
            <a:pPr algn="ctr"/>
            <a:r>
              <a:rPr lang="en-US" sz="1600" dirty="0"/>
              <a:t>Develop communication skills with relevant professionals | Privacy and ethical dimension</a:t>
            </a:r>
          </a:p>
        </p:txBody>
      </p:sp>
      <p:pic>
        <p:nvPicPr>
          <p:cNvPr id="3" name="Content Placeholder 2">
            <a:extLst>
              <a:ext uri="{FF2B5EF4-FFF2-40B4-BE49-F238E27FC236}">
                <a16:creationId xmlns:a16="http://schemas.microsoft.com/office/drawing/2014/main" id="{09D431D8-A90A-4C15-A1EA-B5667386AA22}"/>
              </a:ext>
            </a:extLst>
          </p:cNvPr>
          <p:cNvPicPr>
            <a:picLocks noGrp="1" noChangeAspect="1"/>
          </p:cNvPicPr>
          <p:nvPr>
            <p:ph sz="half" idx="1"/>
          </p:nvPr>
        </p:nvPicPr>
        <p:blipFill>
          <a:blip r:embed="rId2"/>
          <a:stretch>
            <a:fillRect/>
          </a:stretch>
        </p:blipFill>
        <p:spPr>
          <a:xfrm>
            <a:off x="2754072" y="1860163"/>
            <a:ext cx="2202371" cy="1885643"/>
          </a:xfrm>
          <a:prstGeom prst="rect">
            <a:avLst/>
          </a:prstGeom>
        </p:spPr>
      </p:pic>
      <p:pic>
        <p:nvPicPr>
          <p:cNvPr id="5" name="Picture 4">
            <a:extLst>
              <a:ext uri="{FF2B5EF4-FFF2-40B4-BE49-F238E27FC236}">
                <a16:creationId xmlns:a16="http://schemas.microsoft.com/office/drawing/2014/main" id="{2FE460DA-00AA-4717-A291-1305890EBDCD}"/>
              </a:ext>
            </a:extLst>
          </p:cNvPr>
          <p:cNvPicPr>
            <a:picLocks noChangeAspect="1"/>
          </p:cNvPicPr>
          <p:nvPr/>
        </p:nvPicPr>
        <p:blipFill>
          <a:blip r:embed="rId3"/>
          <a:stretch>
            <a:fillRect/>
          </a:stretch>
        </p:blipFill>
        <p:spPr>
          <a:xfrm>
            <a:off x="199294" y="4102361"/>
            <a:ext cx="2202371" cy="1752752"/>
          </a:xfrm>
          <a:prstGeom prst="rect">
            <a:avLst/>
          </a:prstGeom>
        </p:spPr>
      </p:pic>
      <p:pic>
        <p:nvPicPr>
          <p:cNvPr id="7" name="Picture 6">
            <a:extLst>
              <a:ext uri="{FF2B5EF4-FFF2-40B4-BE49-F238E27FC236}">
                <a16:creationId xmlns:a16="http://schemas.microsoft.com/office/drawing/2014/main" id="{C6855B91-EAB7-4FC0-B44F-0F892123006D}"/>
              </a:ext>
            </a:extLst>
          </p:cNvPr>
          <p:cNvPicPr>
            <a:picLocks noChangeAspect="1"/>
          </p:cNvPicPr>
          <p:nvPr/>
        </p:nvPicPr>
        <p:blipFill>
          <a:blip r:embed="rId4"/>
          <a:stretch>
            <a:fillRect/>
          </a:stretch>
        </p:blipFill>
        <p:spPr>
          <a:xfrm>
            <a:off x="199294" y="1916848"/>
            <a:ext cx="2408129" cy="1828958"/>
          </a:xfrm>
          <a:prstGeom prst="rect">
            <a:avLst/>
          </a:prstGeom>
        </p:spPr>
      </p:pic>
      <p:pic>
        <p:nvPicPr>
          <p:cNvPr id="8" name="Picture 7">
            <a:extLst>
              <a:ext uri="{FF2B5EF4-FFF2-40B4-BE49-F238E27FC236}">
                <a16:creationId xmlns:a16="http://schemas.microsoft.com/office/drawing/2014/main" id="{35A83D22-23C4-4B9A-9D16-DB9469FD984C}"/>
              </a:ext>
            </a:extLst>
          </p:cNvPr>
          <p:cNvPicPr>
            <a:picLocks noChangeAspect="1"/>
          </p:cNvPicPr>
          <p:nvPr/>
        </p:nvPicPr>
        <p:blipFill>
          <a:blip r:embed="rId5"/>
          <a:stretch>
            <a:fillRect/>
          </a:stretch>
        </p:blipFill>
        <p:spPr>
          <a:xfrm>
            <a:off x="2548313" y="4083310"/>
            <a:ext cx="2562167" cy="1755420"/>
          </a:xfrm>
          <a:prstGeom prst="rect">
            <a:avLst/>
          </a:prstGeom>
        </p:spPr>
      </p:pic>
    </p:spTree>
    <p:extLst>
      <p:ext uri="{BB962C8B-B14F-4D97-AF65-F5344CB8AC3E}">
        <p14:creationId xmlns:p14="http://schemas.microsoft.com/office/powerpoint/2010/main" val="198980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7AB2-D53F-4133-854A-ADC5CB8359CF}"/>
              </a:ext>
            </a:extLst>
          </p:cNvPr>
          <p:cNvSpPr>
            <a:spLocks noGrp="1"/>
          </p:cNvSpPr>
          <p:nvPr>
            <p:ph type="title"/>
          </p:nvPr>
        </p:nvSpPr>
        <p:spPr>
          <a:xfrm>
            <a:off x="0" y="499533"/>
            <a:ext cx="12192000" cy="1658198"/>
          </a:xfrm>
        </p:spPr>
        <p:txBody>
          <a:bodyPr/>
          <a:lstStyle/>
          <a:p>
            <a:r>
              <a:rPr lang="en-US" dirty="0"/>
              <a:t>Unstructured data – something from nothing</a:t>
            </a:r>
          </a:p>
        </p:txBody>
      </p:sp>
      <p:sp>
        <p:nvSpPr>
          <p:cNvPr id="6" name="Content Placeholder 5">
            <a:extLst>
              <a:ext uri="{FF2B5EF4-FFF2-40B4-BE49-F238E27FC236}">
                <a16:creationId xmlns:a16="http://schemas.microsoft.com/office/drawing/2014/main" id="{E417FF20-F239-4FE5-A290-ECDE9FE7B878}"/>
              </a:ext>
            </a:extLst>
          </p:cNvPr>
          <p:cNvSpPr>
            <a:spLocks noGrp="1"/>
          </p:cNvSpPr>
          <p:nvPr>
            <p:ph sz="half" idx="2"/>
          </p:nvPr>
        </p:nvSpPr>
        <p:spPr/>
        <p:txBody>
          <a:bodyPr>
            <a:noAutofit/>
          </a:bodyPr>
          <a:lstStyle/>
          <a:p>
            <a:r>
              <a:rPr lang="en-US" dirty="0"/>
              <a:t>Republicans were more likely to toe the line than Democrats.</a:t>
            </a:r>
          </a:p>
          <a:p>
            <a:r>
              <a:rPr lang="en-US" dirty="0"/>
              <a:t>If we can predict the likelihood of someone’s political leaning or proclivity from their speech, we can probably determine who the candidates are that are most likely to ascend the ranks as they will likely be the ones that most embody the party values and do not rock the vote. </a:t>
            </a:r>
          </a:p>
        </p:txBody>
      </p:sp>
      <p:sp>
        <p:nvSpPr>
          <p:cNvPr id="4" name="TextBox 3">
            <a:extLst>
              <a:ext uri="{FF2B5EF4-FFF2-40B4-BE49-F238E27FC236}">
                <a16:creationId xmlns:a16="http://schemas.microsoft.com/office/drawing/2014/main" id="{6A1E1162-A6BF-45B0-AE76-7484FB5C84E3}"/>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dirty="0"/>
              <a:t>Develop communication skills with relevant professionals | Privacy and ethical dimension</a:t>
            </a:r>
          </a:p>
        </p:txBody>
      </p:sp>
      <p:pic>
        <p:nvPicPr>
          <p:cNvPr id="16386" name="Picture 2" descr="TOE the Line vs. TOW the Line | Pen 4 Rent">
            <a:extLst>
              <a:ext uri="{FF2B5EF4-FFF2-40B4-BE49-F238E27FC236}">
                <a16:creationId xmlns:a16="http://schemas.microsoft.com/office/drawing/2014/main" id="{B3F26212-B3DB-4484-8B2C-5C14BB71452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76275" y="2312516"/>
            <a:ext cx="4664075" cy="313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93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7AB2-D53F-4133-854A-ADC5CB8359CF}"/>
              </a:ext>
            </a:extLst>
          </p:cNvPr>
          <p:cNvSpPr>
            <a:spLocks noGrp="1"/>
          </p:cNvSpPr>
          <p:nvPr>
            <p:ph type="title"/>
          </p:nvPr>
        </p:nvSpPr>
        <p:spPr>
          <a:xfrm>
            <a:off x="0" y="499533"/>
            <a:ext cx="12192000" cy="1658198"/>
          </a:xfrm>
        </p:spPr>
        <p:txBody>
          <a:bodyPr/>
          <a:lstStyle/>
          <a:p>
            <a:r>
              <a:rPr lang="en-US" dirty="0"/>
              <a:t>Key takeaways from this program</a:t>
            </a:r>
          </a:p>
        </p:txBody>
      </p:sp>
      <p:sp>
        <p:nvSpPr>
          <p:cNvPr id="6" name="Content Placeholder 5">
            <a:extLst>
              <a:ext uri="{FF2B5EF4-FFF2-40B4-BE49-F238E27FC236}">
                <a16:creationId xmlns:a16="http://schemas.microsoft.com/office/drawing/2014/main" id="{E417FF20-F239-4FE5-A290-ECDE9FE7B878}"/>
              </a:ext>
            </a:extLst>
          </p:cNvPr>
          <p:cNvSpPr>
            <a:spLocks noGrp="1"/>
          </p:cNvSpPr>
          <p:nvPr>
            <p:ph sz="half" idx="2"/>
          </p:nvPr>
        </p:nvSpPr>
        <p:spPr/>
        <p:txBody>
          <a:bodyPr>
            <a:normAutofit fontScale="70000" lnSpcReduction="20000"/>
          </a:bodyPr>
          <a:lstStyle/>
          <a:p>
            <a:r>
              <a:rPr lang="en-US" dirty="0"/>
              <a:t>1. Perfect data does not exist. At some point you must make do with the data that you have and make the best choice that you can given what you know and what you have gleaned.</a:t>
            </a:r>
          </a:p>
          <a:p>
            <a:r>
              <a:rPr lang="en-US" dirty="0"/>
              <a:t>2. Every project should be iterative. Beware the project that goes smoothly from beginning to end without going back on occasion – you probably did something wrong. Invite critique and criticism. </a:t>
            </a:r>
          </a:p>
          <a:p>
            <a:r>
              <a:rPr lang="en-US" dirty="0"/>
              <a:t>3. Meaningful communication with teammates and superiors is key. If you can’t collaborate and work with others, you can’t work effectively. If you can’t communicate your work to someone in plain language, you can’t work effectively. Throughout this program we crafted presentations that helped improve </a:t>
            </a:r>
          </a:p>
          <a:p>
            <a:endParaRPr lang="en-US" dirty="0"/>
          </a:p>
        </p:txBody>
      </p:sp>
      <p:sp>
        <p:nvSpPr>
          <p:cNvPr id="4" name="TextBox 3">
            <a:extLst>
              <a:ext uri="{FF2B5EF4-FFF2-40B4-BE49-F238E27FC236}">
                <a16:creationId xmlns:a16="http://schemas.microsoft.com/office/drawing/2014/main" id="{6A1E1162-A6BF-45B0-AE76-7484FB5C84E3}"/>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dirty="0"/>
              <a:t>Develop communication skills with relevant professionals | Privacy and ethical dimension</a:t>
            </a:r>
          </a:p>
        </p:txBody>
      </p:sp>
      <p:pic>
        <p:nvPicPr>
          <p:cNvPr id="17410" name="Picture 2" descr="8 Key Takeaways on Buying a Company - ONEtoONE Corporate Finance">
            <a:extLst>
              <a:ext uri="{FF2B5EF4-FFF2-40B4-BE49-F238E27FC236}">
                <a16:creationId xmlns:a16="http://schemas.microsoft.com/office/drawing/2014/main" id="{86321674-1EC0-4B05-B802-EA3939383D6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76275" y="2818822"/>
            <a:ext cx="4664075" cy="212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909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7676BA63-5201-43EE-8108-31291543233F}"/>
              </a:ext>
            </a:extLst>
          </p:cNvPr>
          <p:cNvPicPr>
            <a:picLocks noChangeAspect="1"/>
          </p:cNvPicPr>
          <p:nvPr/>
        </p:nvPicPr>
        <p:blipFill rotWithShape="1">
          <a:blip r:embed="rId2">
            <a:alphaModFix amt="45000"/>
          </a:blip>
          <a:srcRect t="1310" b="14420"/>
          <a:stretch/>
        </p:blipFill>
        <p:spPr>
          <a:xfrm>
            <a:off x="20" y="10"/>
            <a:ext cx="12191980" cy="6857990"/>
          </a:xfrm>
          <a:prstGeom prst="rect">
            <a:avLst/>
          </a:prstGeom>
        </p:spPr>
      </p:pic>
      <p:sp>
        <p:nvSpPr>
          <p:cNvPr id="2" name="Title 1">
            <a:extLst>
              <a:ext uri="{FF2B5EF4-FFF2-40B4-BE49-F238E27FC236}">
                <a16:creationId xmlns:a16="http://schemas.microsoft.com/office/drawing/2014/main" id="{3053DB45-254D-4E32-95D6-DEA6D9909BD5}"/>
              </a:ext>
            </a:extLst>
          </p:cNvPr>
          <p:cNvSpPr>
            <a:spLocks noGrp="1"/>
          </p:cNvSpPr>
          <p:nvPr>
            <p:ph type="ctrTitle"/>
          </p:nvPr>
        </p:nvSpPr>
        <p:spPr/>
        <p:txBody>
          <a:bodyPr>
            <a:normAutofit/>
          </a:bodyPr>
          <a:lstStyle/>
          <a:p>
            <a:r>
              <a:rPr lang="en-US">
                <a:solidFill>
                  <a:schemeClr val="tx1"/>
                </a:solidFill>
              </a:rPr>
              <a:t>Syracuse University</a:t>
            </a:r>
          </a:p>
        </p:txBody>
      </p:sp>
      <p:sp>
        <p:nvSpPr>
          <p:cNvPr id="3" name="Subtitle 2">
            <a:extLst>
              <a:ext uri="{FF2B5EF4-FFF2-40B4-BE49-F238E27FC236}">
                <a16:creationId xmlns:a16="http://schemas.microsoft.com/office/drawing/2014/main" id="{CC6F6907-3408-4E4D-9D20-626B695CB986}"/>
              </a:ext>
            </a:extLst>
          </p:cNvPr>
          <p:cNvSpPr>
            <a:spLocks noGrp="1"/>
          </p:cNvSpPr>
          <p:nvPr>
            <p:ph type="subTitle" idx="1"/>
          </p:nvPr>
        </p:nvSpPr>
        <p:spPr/>
        <p:txBody>
          <a:bodyPr>
            <a:normAutofit/>
          </a:bodyPr>
          <a:lstStyle/>
          <a:p>
            <a:r>
              <a:rPr lang="en-US" dirty="0">
                <a:solidFill>
                  <a:schemeClr val="tx1"/>
                </a:solidFill>
              </a:rPr>
              <a:t>Data Science Portfolio</a:t>
            </a:r>
          </a:p>
          <a:p>
            <a:r>
              <a:rPr lang="en-US" dirty="0">
                <a:solidFill>
                  <a:schemeClr val="tx1"/>
                </a:solidFill>
              </a:rPr>
              <a:t>Kevin Vogel</a:t>
            </a:r>
          </a:p>
        </p:txBody>
      </p:sp>
    </p:spTree>
    <p:extLst>
      <p:ext uri="{BB962C8B-B14F-4D97-AF65-F5344CB8AC3E}">
        <p14:creationId xmlns:p14="http://schemas.microsoft.com/office/powerpoint/2010/main" val="284651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A6-01B9-470C-93FA-C4A7A442F3F1}"/>
              </a:ext>
            </a:extLst>
          </p:cNvPr>
          <p:cNvSpPr>
            <a:spLocks noGrp="1"/>
          </p:cNvSpPr>
          <p:nvPr>
            <p:ph type="title"/>
          </p:nvPr>
        </p:nvSpPr>
        <p:spPr/>
        <p:txBody>
          <a:bodyPr/>
          <a:lstStyle/>
          <a:p>
            <a:r>
              <a:rPr lang="en-US" dirty="0"/>
              <a:t>View the presentation</a:t>
            </a:r>
          </a:p>
        </p:txBody>
      </p:sp>
      <p:sp>
        <p:nvSpPr>
          <p:cNvPr id="3" name="Content Placeholder 2">
            <a:extLst>
              <a:ext uri="{FF2B5EF4-FFF2-40B4-BE49-F238E27FC236}">
                <a16:creationId xmlns:a16="http://schemas.microsoft.com/office/drawing/2014/main" id="{17909C9E-DAE4-4A0A-9D3C-77D851C1A60C}"/>
              </a:ext>
            </a:extLst>
          </p:cNvPr>
          <p:cNvSpPr>
            <a:spLocks noGrp="1"/>
          </p:cNvSpPr>
          <p:nvPr>
            <p:ph idx="1"/>
          </p:nvPr>
        </p:nvSpPr>
        <p:spPr/>
        <p:txBody>
          <a:bodyPr/>
          <a:lstStyle/>
          <a:p>
            <a:r>
              <a:rPr lang="en-US" dirty="0">
                <a:hlinkClick r:id="rId2"/>
              </a:rPr>
              <a:t>https://1drv.ms/v/s!AnWeAKi16AIhhaMyd_-dnPEUS96s_g?e=mJIEes</a:t>
            </a:r>
            <a:endParaRPr lang="en-US" dirty="0"/>
          </a:p>
        </p:txBody>
      </p:sp>
    </p:spTree>
    <p:extLst>
      <p:ext uri="{BB962C8B-B14F-4D97-AF65-F5344CB8AC3E}">
        <p14:creationId xmlns:p14="http://schemas.microsoft.com/office/powerpoint/2010/main" val="1946643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8F16-9009-4997-9006-8C499D419063}"/>
              </a:ext>
            </a:extLst>
          </p:cNvPr>
          <p:cNvSpPr>
            <a:spLocks noGrp="1"/>
          </p:cNvSpPr>
          <p:nvPr>
            <p:ph type="title"/>
          </p:nvPr>
        </p:nvSpPr>
        <p:spPr/>
        <p:txBody>
          <a:bodyPr/>
          <a:lstStyle/>
          <a:p>
            <a:r>
              <a:rPr lang="en-US" dirty="0"/>
              <a:t>About me</a:t>
            </a:r>
          </a:p>
        </p:txBody>
      </p:sp>
      <p:pic>
        <p:nvPicPr>
          <p:cNvPr id="12" name="Content Placeholder 11">
            <a:extLst>
              <a:ext uri="{FF2B5EF4-FFF2-40B4-BE49-F238E27FC236}">
                <a16:creationId xmlns:a16="http://schemas.microsoft.com/office/drawing/2014/main" id="{B28B5EBE-8C3E-4E06-B92A-6C42404B34D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4744" y="1998663"/>
            <a:ext cx="3767137" cy="3767137"/>
          </a:xfrm>
        </p:spPr>
      </p:pic>
      <p:sp>
        <p:nvSpPr>
          <p:cNvPr id="10" name="Content Placeholder 9">
            <a:extLst>
              <a:ext uri="{FF2B5EF4-FFF2-40B4-BE49-F238E27FC236}">
                <a16:creationId xmlns:a16="http://schemas.microsoft.com/office/drawing/2014/main" id="{D6E72CAE-777D-4C73-AABA-D27098C978DA}"/>
              </a:ext>
            </a:extLst>
          </p:cNvPr>
          <p:cNvSpPr>
            <a:spLocks noGrp="1"/>
          </p:cNvSpPr>
          <p:nvPr>
            <p:ph sz="half" idx="2"/>
          </p:nvPr>
        </p:nvSpPr>
        <p:spPr>
          <a:xfrm>
            <a:off x="6172200" y="2096293"/>
            <a:ext cx="5816600" cy="4080669"/>
          </a:xfrm>
        </p:spPr>
        <p:txBody>
          <a:bodyPr/>
          <a:lstStyle/>
          <a:p>
            <a:r>
              <a:rPr lang="en-US" dirty="0"/>
              <a:t>BS, Economics and Finance (2012)</a:t>
            </a:r>
          </a:p>
          <a:p>
            <a:r>
              <a:rPr lang="en-US" dirty="0"/>
              <a:t>Veteran, USMC (2013-2017)</a:t>
            </a:r>
          </a:p>
          <a:p>
            <a:r>
              <a:rPr lang="en-US" dirty="0"/>
              <a:t>MBA, SCM (2017-2018) </a:t>
            </a:r>
          </a:p>
          <a:p>
            <a:r>
              <a:rPr lang="en-US" dirty="0"/>
              <a:t>LSS Black Belt (2020)</a:t>
            </a:r>
          </a:p>
          <a:p>
            <a:r>
              <a:rPr lang="en-US" dirty="0"/>
              <a:t>MS, Data Science (2020)</a:t>
            </a:r>
          </a:p>
          <a:p>
            <a:endParaRPr lang="en-US" dirty="0"/>
          </a:p>
        </p:txBody>
      </p:sp>
      <p:sp>
        <p:nvSpPr>
          <p:cNvPr id="4" name="TextBox 3">
            <a:extLst>
              <a:ext uri="{FF2B5EF4-FFF2-40B4-BE49-F238E27FC236}">
                <a16:creationId xmlns:a16="http://schemas.microsoft.com/office/drawing/2014/main" id="{3342159A-9A65-42D3-8F2E-E69D01DE3D6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dirty="0"/>
              <a:t>Develop communication skills with relevant professionals | Privacy and ethical dimension</a:t>
            </a:r>
          </a:p>
        </p:txBody>
      </p:sp>
    </p:spTree>
    <p:extLst>
      <p:ext uri="{BB962C8B-B14F-4D97-AF65-F5344CB8AC3E}">
        <p14:creationId xmlns:p14="http://schemas.microsoft.com/office/powerpoint/2010/main" val="72515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7195-E0D6-4B8F-BD6C-7ABA3E83049C}"/>
              </a:ext>
            </a:extLst>
          </p:cNvPr>
          <p:cNvSpPr>
            <a:spLocks noGrp="1"/>
          </p:cNvSpPr>
          <p:nvPr>
            <p:ph type="title"/>
          </p:nvPr>
        </p:nvSpPr>
        <p:spPr/>
        <p:txBody>
          <a:bodyPr/>
          <a:lstStyle/>
          <a:p>
            <a:r>
              <a:rPr lang="en-US" dirty="0"/>
              <a:t>My journey to Syracuse</a:t>
            </a:r>
          </a:p>
        </p:txBody>
      </p:sp>
      <p:pic>
        <p:nvPicPr>
          <p:cNvPr id="1028" name="Picture 4" descr="The Long and Winding Road – Clear Lake, Iowa">
            <a:extLst>
              <a:ext uri="{FF2B5EF4-FFF2-40B4-BE49-F238E27FC236}">
                <a16:creationId xmlns:a16="http://schemas.microsoft.com/office/drawing/2014/main" id="{E3AB02E8-2129-4CF6-A662-1C871F00EA49}"/>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0379" r="18715"/>
          <a:stretch/>
        </p:blipFill>
        <p:spPr bwMode="auto">
          <a:xfrm>
            <a:off x="401319" y="1825625"/>
            <a:ext cx="5392946" cy="375221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9266E04A-667D-41D3-B7C5-9CE99F53BD42}"/>
              </a:ext>
            </a:extLst>
          </p:cNvPr>
          <p:cNvSpPr>
            <a:spLocks noGrp="1"/>
          </p:cNvSpPr>
          <p:nvPr>
            <p:ph sz="half" idx="2"/>
          </p:nvPr>
        </p:nvSpPr>
        <p:spPr/>
        <p:txBody>
          <a:bodyPr/>
          <a:lstStyle/>
          <a:p>
            <a:r>
              <a:rPr lang="en-US" dirty="0"/>
              <a:t>Hadn’t touched a keyboard in years</a:t>
            </a:r>
          </a:p>
          <a:p>
            <a:r>
              <a:rPr lang="en-US" dirty="0"/>
              <a:t>Exposure to coding in internship</a:t>
            </a:r>
          </a:p>
          <a:p>
            <a:r>
              <a:rPr lang="en-US" dirty="0"/>
              <a:t>Passion for development</a:t>
            </a:r>
          </a:p>
          <a:p>
            <a:r>
              <a:rPr lang="en-US" dirty="0"/>
              <a:t>Learner</a:t>
            </a:r>
          </a:p>
          <a:p>
            <a:r>
              <a:rPr lang="en-US" dirty="0"/>
              <a:t>Quite a development from where I was to where I am today. </a:t>
            </a:r>
          </a:p>
          <a:p>
            <a:endParaRPr lang="en-US" dirty="0"/>
          </a:p>
        </p:txBody>
      </p:sp>
      <p:sp>
        <p:nvSpPr>
          <p:cNvPr id="4" name="TextBox 3">
            <a:extLst>
              <a:ext uri="{FF2B5EF4-FFF2-40B4-BE49-F238E27FC236}">
                <a16:creationId xmlns:a16="http://schemas.microsoft.com/office/drawing/2014/main" id="{7737BB50-701D-4B01-96EF-8E9FF0E2A86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Develop an implementation plan</a:t>
            </a:r>
          </a:p>
          <a:p>
            <a:pPr algn="ctr"/>
            <a:r>
              <a:rPr lang="en-US" sz="1600" dirty="0"/>
              <a:t>Develop communication skills with relevant professionals | Privacy and ethical dimension</a:t>
            </a:r>
          </a:p>
        </p:txBody>
      </p:sp>
    </p:spTree>
    <p:extLst>
      <p:ext uri="{BB962C8B-B14F-4D97-AF65-F5344CB8AC3E}">
        <p14:creationId xmlns:p14="http://schemas.microsoft.com/office/powerpoint/2010/main" val="243037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5A7E-E193-43E6-9C8B-346B427ACA76}"/>
              </a:ext>
            </a:extLst>
          </p:cNvPr>
          <p:cNvSpPr>
            <a:spLocks noGrp="1"/>
          </p:cNvSpPr>
          <p:nvPr>
            <p:ph type="title"/>
          </p:nvPr>
        </p:nvSpPr>
        <p:spPr/>
        <p:txBody>
          <a:bodyPr/>
          <a:lstStyle/>
          <a:p>
            <a:r>
              <a:rPr lang="en-US" dirty="0"/>
              <a:t>What data science is</a:t>
            </a:r>
          </a:p>
        </p:txBody>
      </p:sp>
      <p:pic>
        <p:nvPicPr>
          <p:cNvPr id="7" name="Content Placeholder 6" descr="Image for post">
            <a:extLst>
              <a:ext uri="{FF2B5EF4-FFF2-40B4-BE49-F238E27FC236}">
                <a16:creationId xmlns:a16="http://schemas.microsoft.com/office/drawing/2014/main" id="{971A438E-BE0F-42E9-A600-2AC51E45E700}"/>
              </a:ext>
            </a:extLst>
          </p:cNvPr>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0847" y="1998663"/>
            <a:ext cx="4154930" cy="3767137"/>
          </a:xfrm>
          <a:prstGeom prst="rect">
            <a:avLst/>
          </a:prstGeom>
          <a:noFill/>
          <a:ln>
            <a:noFill/>
          </a:ln>
        </p:spPr>
      </p:pic>
      <p:sp>
        <p:nvSpPr>
          <p:cNvPr id="6" name="Content Placeholder 5">
            <a:extLst>
              <a:ext uri="{FF2B5EF4-FFF2-40B4-BE49-F238E27FC236}">
                <a16:creationId xmlns:a16="http://schemas.microsoft.com/office/drawing/2014/main" id="{7087990E-03CC-4125-988A-3757D56C2FAB}"/>
              </a:ext>
            </a:extLst>
          </p:cNvPr>
          <p:cNvSpPr>
            <a:spLocks noGrp="1"/>
          </p:cNvSpPr>
          <p:nvPr>
            <p:ph sz="half" idx="2"/>
          </p:nvPr>
        </p:nvSpPr>
        <p:spPr>
          <a:xfrm>
            <a:off x="6172200" y="1825625"/>
            <a:ext cx="5582920" cy="4351338"/>
          </a:xfrm>
        </p:spPr>
        <p:txBody>
          <a:bodyPr/>
          <a:lstStyle/>
          <a:p>
            <a:r>
              <a:rPr lang="en-US" dirty="0"/>
              <a:t>Not </a:t>
            </a:r>
          </a:p>
          <a:p>
            <a:pPr lvl="1"/>
            <a:r>
              <a:rPr lang="en-US" dirty="0"/>
              <a:t>Wizard magic</a:t>
            </a:r>
          </a:p>
          <a:p>
            <a:pPr lvl="1"/>
            <a:r>
              <a:rPr lang="en-US" dirty="0"/>
              <a:t>The cure to world hunger</a:t>
            </a:r>
          </a:p>
          <a:p>
            <a:r>
              <a:rPr lang="en-US" dirty="0"/>
              <a:t>Practical application / convergence</a:t>
            </a:r>
          </a:p>
          <a:p>
            <a:pPr lvl="1"/>
            <a:r>
              <a:rPr lang="en-US" dirty="0"/>
              <a:t>Math</a:t>
            </a:r>
          </a:p>
          <a:p>
            <a:pPr lvl="1"/>
            <a:r>
              <a:rPr lang="en-US" dirty="0"/>
              <a:t>Computer science</a:t>
            </a:r>
          </a:p>
          <a:p>
            <a:pPr lvl="1"/>
            <a:r>
              <a:rPr lang="en-US" dirty="0"/>
              <a:t>Subject matter expertise</a:t>
            </a:r>
          </a:p>
          <a:p>
            <a:endParaRPr lang="en-US" dirty="0"/>
          </a:p>
        </p:txBody>
      </p:sp>
      <p:sp>
        <p:nvSpPr>
          <p:cNvPr id="4" name="TextBox 3">
            <a:extLst>
              <a:ext uri="{FF2B5EF4-FFF2-40B4-BE49-F238E27FC236}">
                <a16:creationId xmlns:a16="http://schemas.microsoft.com/office/drawing/2014/main" id="{747E1B00-7419-4A22-88C6-8442CF43EE51}"/>
              </a:ext>
            </a:extLst>
          </p:cNvPr>
          <p:cNvSpPr txBox="1"/>
          <p:nvPr/>
        </p:nvSpPr>
        <p:spPr>
          <a:xfrm>
            <a:off x="0" y="6211669"/>
            <a:ext cx="12192000" cy="584775"/>
          </a:xfrm>
          <a:prstGeom prst="rect">
            <a:avLst/>
          </a:prstGeom>
          <a:noFill/>
        </p:spPr>
        <p:txBody>
          <a:bodyPr wrap="square" rtlCol="0">
            <a:spAutoFit/>
          </a:bodyPr>
          <a:lstStyle/>
          <a:p>
            <a:pPr algn="ctr"/>
            <a:r>
              <a:rPr lang="en-US" sz="1600" b="1" dirty="0">
                <a:solidFill>
                  <a:srgbClr val="F0A22E"/>
                </a:solidFill>
              </a:rPr>
              <a:t>Describe practice areas</a:t>
            </a:r>
            <a:r>
              <a:rPr lang="en-US" sz="1600" dirty="0">
                <a:solidFill>
                  <a:srgbClr val="F0A22E"/>
                </a:solidFill>
              </a:rPr>
              <a:t> </a:t>
            </a:r>
            <a:r>
              <a:rPr lang="en-US" sz="1600" dirty="0"/>
              <a:t>| Collect and organize data | Identify patterns in data | Develop alternative strategies | Develop an implementation plan</a:t>
            </a:r>
          </a:p>
          <a:p>
            <a:pPr algn="ctr"/>
            <a:r>
              <a:rPr lang="en-US" sz="1600" dirty="0"/>
              <a:t>Develop communication skills with relevant professionals | Privacy and ethical dimension</a:t>
            </a:r>
          </a:p>
        </p:txBody>
      </p:sp>
    </p:spTree>
    <p:extLst>
      <p:ext uri="{BB962C8B-B14F-4D97-AF65-F5344CB8AC3E}">
        <p14:creationId xmlns:p14="http://schemas.microsoft.com/office/powerpoint/2010/main" val="10339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Records – database creation &amp; querying</a:t>
            </a:r>
          </a:p>
        </p:txBody>
      </p:sp>
      <p:pic>
        <p:nvPicPr>
          <p:cNvPr id="2050" name="Picture 2" descr="Photographs of the World's Greatest Record Collectors | Vinyl room, Vinyl  record storage, Vinyl records">
            <a:extLst>
              <a:ext uri="{FF2B5EF4-FFF2-40B4-BE49-F238E27FC236}">
                <a16:creationId xmlns:a16="http://schemas.microsoft.com/office/drawing/2014/main" id="{464885C4-8A63-4739-A1EB-E44B1B8A31CB}"/>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7549"/>
          <a:stretch/>
        </p:blipFill>
        <p:spPr bwMode="auto">
          <a:xfrm>
            <a:off x="838200" y="1828599"/>
            <a:ext cx="4759960" cy="3850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27AA1C71-7C20-43AF-8B5D-4326406CA2C4}"/>
              </a:ext>
            </a:extLst>
          </p:cNvPr>
          <p:cNvGraphicFramePr>
            <a:graphicFrameLocks noGrp="1"/>
          </p:cNvGraphicFramePr>
          <p:nvPr>
            <p:ph sz="half" idx="2"/>
            <p:extLst>
              <p:ext uri="{D42A27DB-BD31-4B8C-83A1-F6EECF244321}">
                <p14:modId xmlns:p14="http://schemas.microsoft.com/office/powerpoint/2010/main" val="3667412005"/>
              </p:ext>
            </p:extLst>
          </p:nvPr>
        </p:nvGraphicFramePr>
        <p:xfrm>
          <a:off x="6172200" y="1825625"/>
          <a:ext cx="5430520" cy="3937000"/>
        </p:xfrm>
        <a:graphic>
          <a:graphicData uri="http://schemas.openxmlformats.org/drawingml/2006/table">
            <a:tbl>
              <a:tblPr firstRow="1" bandRow="1">
                <a:tableStyleId>{2D5ABB26-0587-4C30-8999-92F81FD0307C}</a:tableStyleId>
              </a:tblPr>
              <a:tblGrid>
                <a:gridCol w="1208557">
                  <a:extLst>
                    <a:ext uri="{9D8B030D-6E8A-4147-A177-3AD203B41FA5}">
                      <a16:colId xmlns:a16="http://schemas.microsoft.com/office/drawing/2014/main" val="3477113893"/>
                    </a:ext>
                  </a:extLst>
                </a:gridCol>
                <a:gridCol w="4221963">
                  <a:extLst>
                    <a:ext uri="{9D8B030D-6E8A-4147-A177-3AD203B41FA5}">
                      <a16:colId xmlns:a16="http://schemas.microsoft.com/office/drawing/2014/main" val="2266135651"/>
                    </a:ext>
                  </a:extLst>
                </a:gridCol>
              </a:tblGrid>
              <a:tr h="370840">
                <a:tc>
                  <a:txBody>
                    <a:bodyPr/>
                    <a:lstStyle/>
                    <a:p>
                      <a:r>
                        <a:rPr lang="en-US" dirty="0"/>
                        <a:t>Problem statement</a:t>
                      </a:r>
                    </a:p>
                  </a:txBody>
                  <a:tcPr/>
                </a:tc>
                <a:tc>
                  <a:txBody>
                    <a:bodyPr/>
                    <a:lstStyle/>
                    <a:p>
                      <a:r>
                        <a:rPr lang="en-US" dirty="0"/>
                        <a:t>My father has thousands and thousands of vinyl records. Many of them are in good, playable shape while others are mint or unplayable due to sheer use. There is no method of recording or archiving what he has or what shape it’s in.</a:t>
                      </a:r>
                    </a:p>
                  </a:txBody>
                  <a:tcPr/>
                </a:tc>
                <a:extLst>
                  <a:ext uri="{0D108BD9-81ED-4DB2-BD59-A6C34878D82A}">
                    <a16:rowId xmlns:a16="http://schemas.microsoft.com/office/drawing/2014/main" val="2929746803"/>
                  </a:ext>
                </a:extLst>
              </a:tr>
              <a:tr h="370840">
                <a:tc>
                  <a:txBody>
                    <a:bodyPr/>
                    <a:lstStyle/>
                    <a:p>
                      <a:r>
                        <a:rPr lang="en-US" dirty="0"/>
                        <a:t>Goal</a:t>
                      </a:r>
                    </a:p>
                  </a:txBody>
                  <a:tcPr/>
                </a:tc>
                <a:tc>
                  <a:txBody>
                    <a:bodyPr/>
                    <a:lstStyle/>
                    <a:p>
                      <a:r>
                        <a:rPr lang="en-US" dirty="0"/>
                        <a:t>Create a database that is able to be queried by an end user. Must maintain records of artist, album, year produced, shape, and recording studio or publisher.</a:t>
                      </a:r>
                    </a:p>
                  </a:txBody>
                  <a:tcPr/>
                </a:tc>
                <a:extLst>
                  <a:ext uri="{0D108BD9-81ED-4DB2-BD59-A6C34878D82A}">
                    <a16:rowId xmlns:a16="http://schemas.microsoft.com/office/drawing/2014/main" val="2025491852"/>
                  </a:ext>
                </a:extLst>
              </a:tr>
              <a:tr h="370840">
                <a:tc>
                  <a:txBody>
                    <a:bodyPr/>
                    <a:lstStyle/>
                    <a:p>
                      <a:r>
                        <a:rPr lang="en-US" dirty="0"/>
                        <a:t>Scope</a:t>
                      </a:r>
                    </a:p>
                  </a:txBody>
                  <a:tcPr/>
                </a:tc>
                <a:tc>
                  <a:txBody>
                    <a:bodyPr/>
                    <a:lstStyle/>
                    <a:p>
                      <a:r>
                        <a:rPr lang="en-US" dirty="0"/>
                        <a:t>My father’s 45, 78, and 33 collection. Reel to reel is out of scope.</a:t>
                      </a:r>
                    </a:p>
                  </a:txBody>
                  <a:tcPr/>
                </a:tc>
                <a:extLst>
                  <a:ext uri="{0D108BD9-81ED-4DB2-BD59-A6C34878D82A}">
                    <a16:rowId xmlns:a16="http://schemas.microsoft.com/office/drawing/2014/main" val="1621757368"/>
                  </a:ext>
                </a:extLst>
              </a:tr>
              <a:tr h="370840">
                <a:tc>
                  <a:txBody>
                    <a:bodyPr/>
                    <a:lstStyle/>
                    <a:p>
                      <a:r>
                        <a:rPr lang="en-US" dirty="0"/>
                        <a:t>Team</a:t>
                      </a:r>
                    </a:p>
                  </a:txBody>
                  <a:tcPr/>
                </a:tc>
                <a:tc>
                  <a:txBody>
                    <a:bodyPr/>
                    <a:lstStyle/>
                    <a:p>
                      <a:r>
                        <a:rPr lang="en-US" dirty="0"/>
                        <a:t>Kevin Vogel, Johnny Vogel</a:t>
                      </a:r>
                    </a:p>
                  </a:txBody>
                  <a:tcPr/>
                </a:tc>
                <a:extLst>
                  <a:ext uri="{0D108BD9-81ED-4DB2-BD59-A6C34878D82A}">
                    <a16:rowId xmlns:a16="http://schemas.microsoft.com/office/drawing/2014/main" val="1577763932"/>
                  </a:ext>
                </a:extLst>
              </a:tr>
            </a:tbl>
          </a:graphicData>
        </a:graphic>
      </p:graphicFrame>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a:t>
            </a:r>
            <a:r>
              <a:rPr lang="en-US" sz="1600" b="1" dirty="0">
                <a:solidFill>
                  <a:srgbClr val="F0A22E"/>
                </a:solidFill>
              </a:rPr>
              <a:t>Collect and organize data </a:t>
            </a:r>
            <a:r>
              <a:rPr lang="en-US" sz="1600" dirty="0"/>
              <a:t>| Identify patterns in data | Develop alternative strategies | Develop an implementation plan</a:t>
            </a:r>
          </a:p>
          <a:p>
            <a:pPr algn="ctr"/>
            <a:r>
              <a:rPr lang="en-US" sz="1600" dirty="0"/>
              <a:t>Develop communication skills with relevant professionals | Privacy and ethical dimension</a:t>
            </a:r>
          </a:p>
        </p:txBody>
      </p:sp>
    </p:spTree>
    <p:extLst>
      <p:ext uri="{BB962C8B-B14F-4D97-AF65-F5344CB8AC3E}">
        <p14:creationId xmlns:p14="http://schemas.microsoft.com/office/powerpoint/2010/main" val="407605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Records – database creation &amp; querying</a:t>
            </a:r>
          </a:p>
        </p:txBody>
      </p:sp>
      <p:pic>
        <p:nvPicPr>
          <p:cNvPr id="9" name="Content Placeholder 8">
            <a:extLst>
              <a:ext uri="{FF2B5EF4-FFF2-40B4-BE49-F238E27FC236}">
                <a16:creationId xmlns:a16="http://schemas.microsoft.com/office/drawing/2014/main" id="{88B044CD-AA74-490C-8173-859A75CD39C3}"/>
              </a:ext>
            </a:extLst>
          </p:cNvPr>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76275" y="2565062"/>
            <a:ext cx="4664075" cy="2634338"/>
          </a:xfrm>
          <a:prstGeom prst="rect">
            <a:avLst/>
          </a:prstGeom>
          <a:noFill/>
          <a:ln>
            <a:noFill/>
          </a:ln>
        </p:spPr>
      </p:pic>
      <p:sp>
        <p:nvSpPr>
          <p:cNvPr id="6" name="Content Placeholder 5">
            <a:extLst>
              <a:ext uri="{FF2B5EF4-FFF2-40B4-BE49-F238E27FC236}">
                <a16:creationId xmlns:a16="http://schemas.microsoft.com/office/drawing/2014/main" id="{7F537B51-F030-4E87-A3AA-04788FD66BC7}"/>
              </a:ext>
            </a:extLst>
          </p:cNvPr>
          <p:cNvSpPr>
            <a:spLocks noGrp="1"/>
          </p:cNvSpPr>
          <p:nvPr>
            <p:ph sz="half" idx="2"/>
          </p:nvPr>
        </p:nvSpPr>
        <p:spPr/>
        <p:txBody>
          <a:bodyPr/>
          <a:lstStyle/>
          <a:p>
            <a:r>
              <a:rPr lang="en-US" dirty="0"/>
              <a:t>Voice of customer</a:t>
            </a:r>
          </a:p>
          <a:p>
            <a:pPr lvl="1"/>
            <a:r>
              <a:rPr lang="en-US" dirty="0"/>
              <a:t>Copy</a:t>
            </a:r>
          </a:p>
          <a:p>
            <a:pPr lvl="1"/>
            <a:r>
              <a:rPr lang="en-US" dirty="0"/>
              <a:t>Artist</a:t>
            </a:r>
          </a:p>
          <a:p>
            <a:pPr lvl="1"/>
            <a:r>
              <a:rPr lang="en-US" dirty="0"/>
              <a:t>Release</a:t>
            </a:r>
          </a:p>
          <a:p>
            <a:pPr lvl="1"/>
            <a:r>
              <a:rPr lang="en-US" dirty="0"/>
              <a:t>Album</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a:t>
            </a:r>
            <a:r>
              <a:rPr lang="en-US" sz="1600" b="1" dirty="0">
                <a:solidFill>
                  <a:srgbClr val="F0A22E"/>
                </a:solidFill>
              </a:rPr>
              <a:t>Identify patterns in data </a:t>
            </a:r>
            <a:r>
              <a:rPr lang="en-US" sz="1600" dirty="0"/>
              <a:t>| Develop alternative strategies | Develop an implementation plan</a:t>
            </a:r>
          </a:p>
          <a:p>
            <a:pPr algn="ctr"/>
            <a:r>
              <a:rPr lang="en-US" sz="1600" b="1" dirty="0">
                <a:solidFill>
                  <a:srgbClr val="F0A22E"/>
                </a:solidFill>
              </a:rPr>
              <a:t>Develop communication skills with relevant professionals </a:t>
            </a:r>
            <a:r>
              <a:rPr lang="en-US" sz="1600" dirty="0"/>
              <a:t>| Privacy and ethical dimension</a:t>
            </a:r>
          </a:p>
        </p:txBody>
      </p:sp>
      <p:sp>
        <p:nvSpPr>
          <p:cNvPr id="10" name="Content Placeholder 5">
            <a:extLst>
              <a:ext uri="{FF2B5EF4-FFF2-40B4-BE49-F238E27FC236}">
                <a16:creationId xmlns:a16="http://schemas.microsoft.com/office/drawing/2014/main" id="{0E3CF9E5-665E-42C2-B2B4-EFADBE4565AB}"/>
              </a:ext>
            </a:extLst>
          </p:cNvPr>
          <p:cNvSpPr txBox="1">
            <a:spLocks/>
          </p:cNvSpPr>
          <p:nvPr/>
        </p:nvSpPr>
        <p:spPr>
          <a:xfrm>
            <a:off x="9906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Conceptual model</a:t>
            </a:r>
            <a:endParaRPr lang="en-US" dirty="0"/>
          </a:p>
        </p:txBody>
      </p:sp>
    </p:spTree>
    <p:extLst>
      <p:ext uri="{BB962C8B-B14F-4D97-AF65-F5344CB8AC3E}">
        <p14:creationId xmlns:p14="http://schemas.microsoft.com/office/powerpoint/2010/main" val="400746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Records – database creation &amp; querying</a:t>
            </a:r>
          </a:p>
        </p:txBody>
      </p:sp>
      <p:pic>
        <p:nvPicPr>
          <p:cNvPr id="11" name="Content Placeholder 10">
            <a:extLst>
              <a:ext uri="{FF2B5EF4-FFF2-40B4-BE49-F238E27FC236}">
                <a16:creationId xmlns:a16="http://schemas.microsoft.com/office/drawing/2014/main" id="{9B63A47D-9B09-440F-AA89-D002DC05E6EC}"/>
              </a:ext>
            </a:extLst>
          </p:cNvPr>
          <p:cNvPicPr>
            <a:picLocks noGrp="1"/>
          </p:cNvPicPr>
          <p:nvPr>
            <p:ph sz="half" idx="1"/>
          </p:nvPr>
        </p:nvPicPr>
        <p:blipFill>
          <a:blip r:embed="rId2"/>
          <a:stretch>
            <a:fillRect/>
          </a:stretch>
        </p:blipFill>
        <p:spPr>
          <a:xfrm>
            <a:off x="1964112" y="2356755"/>
            <a:ext cx="2619463" cy="3409045"/>
          </a:xfrm>
          <a:prstGeom prst="rect">
            <a:avLst/>
          </a:prstGeom>
        </p:spPr>
      </p:pic>
      <p:sp>
        <p:nvSpPr>
          <p:cNvPr id="6" name="Content Placeholder 5">
            <a:extLst>
              <a:ext uri="{FF2B5EF4-FFF2-40B4-BE49-F238E27FC236}">
                <a16:creationId xmlns:a16="http://schemas.microsoft.com/office/drawing/2014/main" id="{7F537B51-F030-4E87-A3AA-04788FD66BC7}"/>
              </a:ext>
            </a:extLst>
          </p:cNvPr>
          <p:cNvSpPr>
            <a:spLocks noGrp="1"/>
          </p:cNvSpPr>
          <p:nvPr>
            <p:ph sz="half" idx="2"/>
          </p:nvPr>
        </p:nvSpPr>
        <p:spPr>
          <a:xfrm>
            <a:off x="6172200" y="1825625"/>
            <a:ext cx="5501640" cy="4351338"/>
          </a:xfrm>
        </p:spPr>
        <p:txBody>
          <a:bodyPr>
            <a:normAutofit/>
          </a:bodyPr>
          <a:lstStyle/>
          <a:p>
            <a:r>
              <a:rPr lang="en-US" dirty="0"/>
              <a:t>Requirements:</a:t>
            </a:r>
          </a:p>
          <a:p>
            <a:pPr lvl="1"/>
            <a:r>
              <a:rPr lang="en-US" dirty="0"/>
              <a:t>Attributes are specified</a:t>
            </a:r>
          </a:p>
          <a:p>
            <a:pPr lvl="1"/>
            <a:r>
              <a:rPr lang="en-US" dirty="0"/>
              <a:t>Primary keys are specified</a:t>
            </a:r>
          </a:p>
          <a:p>
            <a:pPr lvl="1"/>
            <a:r>
              <a:rPr lang="en-US" dirty="0"/>
              <a:t>Foreign keys are specified</a:t>
            </a:r>
          </a:p>
          <a:p>
            <a:pPr lvl="1"/>
            <a:r>
              <a:rPr lang="en-US" dirty="0"/>
              <a:t>Normalization (3NF) at this level</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a:t>
            </a:r>
            <a:r>
              <a:rPr lang="en-US" sz="1600" b="1" dirty="0">
                <a:solidFill>
                  <a:srgbClr val="F0A22E"/>
                </a:solidFill>
              </a:rPr>
              <a:t>Identify patterns in data </a:t>
            </a:r>
            <a:r>
              <a:rPr lang="en-US" sz="1600" dirty="0"/>
              <a:t>| Develop alternative strategies | </a:t>
            </a:r>
            <a:r>
              <a:rPr lang="en-US" sz="1600" b="1" dirty="0">
                <a:solidFill>
                  <a:srgbClr val="F0A22E"/>
                </a:solidFill>
              </a:rPr>
              <a:t>Develop an implementation plan</a:t>
            </a:r>
          </a:p>
          <a:p>
            <a:pPr algn="ctr"/>
            <a:r>
              <a:rPr lang="en-US" sz="1600" dirty="0"/>
              <a:t>Develop communication skills with relevant professionals | Privacy and ethical dimension</a:t>
            </a:r>
          </a:p>
        </p:txBody>
      </p:sp>
      <p:sp>
        <p:nvSpPr>
          <p:cNvPr id="10" name="Content Placeholder 5">
            <a:extLst>
              <a:ext uri="{FF2B5EF4-FFF2-40B4-BE49-F238E27FC236}">
                <a16:creationId xmlns:a16="http://schemas.microsoft.com/office/drawing/2014/main" id="{0E3CF9E5-665E-42C2-B2B4-EFADBE4565AB}"/>
              </a:ext>
            </a:extLst>
          </p:cNvPr>
          <p:cNvSpPr txBox="1">
            <a:spLocks/>
          </p:cNvSpPr>
          <p:nvPr/>
        </p:nvSpPr>
        <p:spPr>
          <a:xfrm>
            <a:off x="9906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Normalized, logical model</a:t>
            </a:r>
          </a:p>
        </p:txBody>
      </p:sp>
    </p:spTree>
    <p:extLst>
      <p:ext uri="{BB962C8B-B14F-4D97-AF65-F5344CB8AC3E}">
        <p14:creationId xmlns:p14="http://schemas.microsoft.com/office/powerpoint/2010/main" val="168260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9512-8460-44C5-912C-CB1CF80B90E0}"/>
              </a:ext>
            </a:extLst>
          </p:cNvPr>
          <p:cNvSpPr>
            <a:spLocks noGrp="1"/>
          </p:cNvSpPr>
          <p:nvPr>
            <p:ph type="title"/>
          </p:nvPr>
        </p:nvSpPr>
        <p:spPr/>
        <p:txBody>
          <a:bodyPr/>
          <a:lstStyle/>
          <a:p>
            <a:r>
              <a:rPr lang="en-US" dirty="0"/>
              <a:t>Records – database creation &amp; querying</a:t>
            </a:r>
          </a:p>
        </p:txBody>
      </p:sp>
      <p:pic>
        <p:nvPicPr>
          <p:cNvPr id="7" name="Content Placeholder 6">
            <a:extLst>
              <a:ext uri="{FF2B5EF4-FFF2-40B4-BE49-F238E27FC236}">
                <a16:creationId xmlns:a16="http://schemas.microsoft.com/office/drawing/2014/main" id="{B1925F8B-BA8D-491B-8F04-75B972C1A82C}"/>
              </a:ext>
            </a:extLst>
          </p:cNvPr>
          <p:cNvPicPr>
            <a:picLocks noGrp="1"/>
          </p:cNvPicPr>
          <p:nvPr>
            <p:ph sz="half" idx="1"/>
          </p:nvPr>
        </p:nvPicPr>
        <p:blipFill>
          <a:blip r:embed="rId2"/>
          <a:stretch>
            <a:fillRect/>
          </a:stretch>
        </p:blipFill>
        <p:spPr>
          <a:xfrm>
            <a:off x="676275" y="3556831"/>
            <a:ext cx="4664075" cy="650800"/>
          </a:xfrm>
          <a:prstGeom prst="rect">
            <a:avLst/>
          </a:prstGeom>
        </p:spPr>
      </p:pic>
      <p:sp>
        <p:nvSpPr>
          <p:cNvPr id="6" name="Content Placeholder 5">
            <a:extLst>
              <a:ext uri="{FF2B5EF4-FFF2-40B4-BE49-F238E27FC236}">
                <a16:creationId xmlns:a16="http://schemas.microsoft.com/office/drawing/2014/main" id="{7F537B51-F030-4E87-A3AA-04788FD66BC7}"/>
              </a:ext>
            </a:extLst>
          </p:cNvPr>
          <p:cNvSpPr>
            <a:spLocks noGrp="1"/>
          </p:cNvSpPr>
          <p:nvPr>
            <p:ph sz="half" idx="2"/>
          </p:nvPr>
        </p:nvSpPr>
        <p:spPr>
          <a:xfrm>
            <a:off x="6011330" y="2157731"/>
            <a:ext cx="4663440" cy="3767328"/>
          </a:xfrm>
        </p:spPr>
        <p:txBody>
          <a:bodyPr/>
          <a:lstStyle/>
          <a:p>
            <a:r>
              <a:rPr lang="en-US" dirty="0"/>
              <a:t>Created a front end</a:t>
            </a:r>
          </a:p>
          <a:p>
            <a:r>
              <a:rPr lang="en-US" dirty="0"/>
              <a:t>Tested</a:t>
            </a:r>
          </a:p>
          <a:p>
            <a:r>
              <a:rPr lang="en-US" dirty="0"/>
              <a:t>Improved</a:t>
            </a:r>
          </a:p>
          <a:p>
            <a:r>
              <a:rPr lang="en-US" dirty="0"/>
              <a:t>Summarization</a:t>
            </a:r>
          </a:p>
          <a:p>
            <a:r>
              <a:rPr lang="en-US" dirty="0"/>
              <a:t>Future state: link to value </a:t>
            </a:r>
          </a:p>
        </p:txBody>
      </p:sp>
      <p:sp>
        <p:nvSpPr>
          <p:cNvPr id="4" name="TextBox 3">
            <a:extLst>
              <a:ext uri="{FF2B5EF4-FFF2-40B4-BE49-F238E27FC236}">
                <a16:creationId xmlns:a16="http://schemas.microsoft.com/office/drawing/2014/main" id="{995B59DF-7DBC-43FC-AA23-EA4DE7557DD2}"/>
              </a:ext>
            </a:extLst>
          </p:cNvPr>
          <p:cNvSpPr txBox="1"/>
          <p:nvPr/>
        </p:nvSpPr>
        <p:spPr>
          <a:xfrm>
            <a:off x="0" y="6211669"/>
            <a:ext cx="12192000" cy="584775"/>
          </a:xfrm>
          <a:prstGeom prst="rect">
            <a:avLst/>
          </a:prstGeom>
          <a:noFill/>
        </p:spPr>
        <p:txBody>
          <a:bodyPr wrap="square" rtlCol="0">
            <a:spAutoFit/>
          </a:bodyPr>
          <a:lstStyle/>
          <a:p>
            <a:pPr algn="ctr"/>
            <a:r>
              <a:rPr lang="en-US" sz="1600" dirty="0"/>
              <a:t>Describe practice areas | Collect and organize data | Identify patterns in data | Develop alternative strategies | </a:t>
            </a:r>
            <a:r>
              <a:rPr lang="en-US" sz="1600" b="1" dirty="0">
                <a:solidFill>
                  <a:srgbClr val="F0A22E"/>
                </a:solidFill>
              </a:rPr>
              <a:t>Develop an implementation plan</a:t>
            </a:r>
          </a:p>
          <a:p>
            <a:pPr algn="ctr"/>
            <a:r>
              <a:rPr lang="en-US" sz="1600" b="1" dirty="0">
                <a:solidFill>
                  <a:srgbClr val="F0A22E"/>
                </a:solidFill>
              </a:rPr>
              <a:t>Develop communication skills with relevant professionals </a:t>
            </a:r>
            <a:r>
              <a:rPr lang="en-US" sz="1600" dirty="0"/>
              <a:t>| </a:t>
            </a:r>
            <a:r>
              <a:rPr lang="en-US" sz="1600" b="1" dirty="0">
                <a:solidFill>
                  <a:srgbClr val="F0A22E"/>
                </a:solidFill>
              </a:rPr>
              <a:t>Privacy and ethical dimension</a:t>
            </a:r>
          </a:p>
        </p:txBody>
      </p:sp>
    </p:spTree>
    <p:extLst>
      <p:ext uri="{BB962C8B-B14F-4D97-AF65-F5344CB8AC3E}">
        <p14:creationId xmlns:p14="http://schemas.microsoft.com/office/powerpoint/2010/main" val="348552937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docProps/app.xml><?xml version="1.0" encoding="utf-8"?>
<Properties xmlns="http://schemas.openxmlformats.org/officeDocument/2006/extended-properties" xmlns:vt="http://schemas.openxmlformats.org/officeDocument/2006/docPropsVTypes">
  <Template>TM03457491[[fn=Metropolitan]]</Template>
  <TotalTime>165</TotalTime>
  <Words>1863</Words>
  <Application>Microsoft Office PowerPoint</Application>
  <PresentationFormat>Widescreen</PresentationFormat>
  <Paragraphs>169</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 Light</vt:lpstr>
      <vt:lpstr>Metropolitan</vt:lpstr>
      <vt:lpstr>Syracuse University</vt:lpstr>
      <vt:lpstr>Agenda</vt:lpstr>
      <vt:lpstr>About me</vt:lpstr>
      <vt:lpstr>My journey to Syracuse</vt:lpstr>
      <vt:lpstr>What data science is</vt:lpstr>
      <vt:lpstr>Records – database creation &amp; querying</vt:lpstr>
      <vt:lpstr>Records – database creation &amp; querying</vt:lpstr>
      <vt:lpstr>Records – database creation &amp; querying</vt:lpstr>
      <vt:lpstr>Records – database creation &amp; querying</vt:lpstr>
      <vt:lpstr>United Way – using data for good</vt:lpstr>
      <vt:lpstr>United Way – using data for good</vt:lpstr>
      <vt:lpstr>United Way – using data for good</vt:lpstr>
      <vt:lpstr>United Way – using data for good</vt:lpstr>
      <vt:lpstr>United Way – using data for good</vt:lpstr>
      <vt:lpstr>United Way – using data for good</vt:lpstr>
      <vt:lpstr>United Way – using data for good</vt:lpstr>
      <vt:lpstr>United Way – using data for good</vt:lpstr>
      <vt:lpstr>Unstructured data – something from nothing</vt:lpstr>
      <vt:lpstr>Unstructured data – something from nothing</vt:lpstr>
      <vt:lpstr>Unstructured data – something from nothing</vt:lpstr>
      <vt:lpstr>Unstructured data – something from nothing</vt:lpstr>
      <vt:lpstr>Unstructured data – something from nothing</vt:lpstr>
      <vt:lpstr>Key takeaways from this program</vt:lpstr>
      <vt:lpstr>Syracuse University</vt:lpstr>
      <vt:lpstr>View the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Syracuse University</dc:title>
  <dc:creator>Kevin Vogel</dc:creator>
  <cp:lastModifiedBy>Kevin Vogel</cp:lastModifiedBy>
  <cp:revision>9</cp:revision>
  <dcterms:created xsi:type="dcterms:W3CDTF">2020-12-05T02:53:09Z</dcterms:created>
  <dcterms:modified xsi:type="dcterms:W3CDTF">2020-12-05T22:44:22Z</dcterms:modified>
</cp:coreProperties>
</file>